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7" r:id="rId11"/>
    <p:sldId id="268"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F9F9F9"/>
    <a:srgbClr val="2E3192"/>
    <a:srgbClr val="002060"/>
    <a:srgbClr val="E7E6E6"/>
    <a:srgbClr val="FFD966"/>
    <a:srgbClr val="392E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309" autoAdjust="0"/>
    <p:restoredTop sz="94660"/>
  </p:normalViewPr>
  <p:slideViewPr>
    <p:cSldViewPr snapToGrid="0">
      <p:cViewPr varScale="1">
        <p:scale>
          <a:sx n="66" d="100"/>
          <a:sy n="66" d="100"/>
        </p:scale>
        <p:origin x="38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jpe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25FA3-FB41-7A5B-C9F4-899144F6955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IN"/>
          </a:p>
        </p:txBody>
      </p:sp>
      <p:sp>
        <p:nvSpPr>
          <p:cNvPr id="3" name="Subtitle 2">
            <a:extLst>
              <a:ext uri="{FF2B5EF4-FFF2-40B4-BE49-F238E27FC236}">
                <a16:creationId xmlns:a16="http://schemas.microsoft.com/office/drawing/2014/main" id="{DDD89321-26BE-75D7-88AA-5582958DF5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IN"/>
          </a:p>
        </p:txBody>
      </p:sp>
      <p:sp>
        <p:nvSpPr>
          <p:cNvPr id="4" name="Date Placeholder 3">
            <a:extLst>
              <a:ext uri="{FF2B5EF4-FFF2-40B4-BE49-F238E27FC236}">
                <a16:creationId xmlns:a16="http://schemas.microsoft.com/office/drawing/2014/main" id="{A6F4D707-E596-FEC8-BCCA-8B41873C311F}"/>
              </a:ext>
            </a:extLst>
          </p:cNvPr>
          <p:cNvSpPr>
            <a:spLocks noGrp="1"/>
          </p:cNvSpPr>
          <p:nvPr>
            <p:ph type="dt" sz="half" idx="10"/>
          </p:nvPr>
        </p:nvSpPr>
        <p:spPr/>
        <p:txBody>
          <a:bodyPr/>
          <a:lstStyle/>
          <a:p>
            <a:fld id="{9E10821A-2D3D-4EC2-B0E7-F424B11BA970}" type="datetimeFigureOut">
              <a:rPr lang="en-IN" smtClean="0"/>
              <a:t>21-02-2024</a:t>
            </a:fld>
            <a:endParaRPr lang="en-IN"/>
          </a:p>
        </p:txBody>
      </p:sp>
      <p:sp>
        <p:nvSpPr>
          <p:cNvPr id="5" name="Footer Placeholder 4">
            <a:extLst>
              <a:ext uri="{FF2B5EF4-FFF2-40B4-BE49-F238E27FC236}">
                <a16:creationId xmlns:a16="http://schemas.microsoft.com/office/drawing/2014/main" id="{80C61352-6D61-92B5-A363-D2705358BB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45D855-8F43-6166-59C0-E0A255327928}"/>
              </a:ext>
            </a:extLst>
          </p:cNvPr>
          <p:cNvSpPr>
            <a:spLocks noGrp="1"/>
          </p:cNvSpPr>
          <p:nvPr>
            <p:ph type="sldNum" sz="quarter" idx="12"/>
          </p:nvPr>
        </p:nvSpPr>
        <p:spPr/>
        <p:txBody>
          <a:bodyPr/>
          <a:lstStyle/>
          <a:p>
            <a:fld id="{57BD7D4E-3CD0-4F45-8628-9F9365A30949}" type="slidenum">
              <a:rPr lang="en-IN" smtClean="0"/>
              <a:t>‹#›</a:t>
            </a:fld>
            <a:endParaRPr lang="en-IN"/>
          </a:p>
        </p:txBody>
      </p:sp>
    </p:spTree>
    <p:extLst>
      <p:ext uri="{BB962C8B-B14F-4D97-AF65-F5344CB8AC3E}">
        <p14:creationId xmlns:p14="http://schemas.microsoft.com/office/powerpoint/2010/main" val="13894470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FBB76-C1E1-657A-A6FF-8763707DBE25}"/>
              </a:ext>
            </a:extLst>
          </p:cNvPr>
          <p:cNvSpPr>
            <a:spLocks noGrp="1"/>
          </p:cNvSpPr>
          <p:nvPr>
            <p:ph type="title"/>
          </p:nvPr>
        </p:nvSpPr>
        <p:spPr/>
        <p:txBody>
          <a:bodyPr/>
          <a:lstStyle/>
          <a:p>
            <a:r>
              <a:rPr lang="en-GB"/>
              <a:t>Click to edit Master title style</a:t>
            </a:r>
            <a:endParaRPr lang="en-IN"/>
          </a:p>
        </p:txBody>
      </p:sp>
      <p:sp>
        <p:nvSpPr>
          <p:cNvPr id="3" name="Vertical Text Placeholder 2">
            <a:extLst>
              <a:ext uri="{FF2B5EF4-FFF2-40B4-BE49-F238E27FC236}">
                <a16:creationId xmlns:a16="http://schemas.microsoft.com/office/drawing/2014/main" id="{BE9325C9-0EE0-481E-C465-905FD6C3932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653718E2-986B-CADB-F447-09267748A000}"/>
              </a:ext>
            </a:extLst>
          </p:cNvPr>
          <p:cNvSpPr>
            <a:spLocks noGrp="1"/>
          </p:cNvSpPr>
          <p:nvPr>
            <p:ph type="dt" sz="half" idx="10"/>
          </p:nvPr>
        </p:nvSpPr>
        <p:spPr/>
        <p:txBody>
          <a:bodyPr/>
          <a:lstStyle/>
          <a:p>
            <a:fld id="{9E10821A-2D3D-4EC2-B0E7-F424B11BA970}" type="datetimeFigureOut">
              <a:rPr lang="en-IN" smtClean="0"/>
              <a:t>21-02-2024</a:t>
            </a:fld>
            <a:endParaRPr lang="en-IN"/>
          </a:p>
        </p:txBody>
      </p:sp>
      <p:sp>
        <p:nvSpPr>
          <p:cNvPr id="5" name="Footer Placeholder 4">
            <a:extLst>
              <a:ext uri="{FF2B5EF4-FFF2-40B4-BE49-F238E27FC236}">
                <a16:creationId xmlns:a16="http://schemas.microsoft.com/office/drawing/2014/main" id="{471335BB-4142-AD9E-BC03-2A468BB20D5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146F9ED-388D-F8DC-E473-A3A921802B24}"/>
              </a:ext>
            </a:extLst>
          </p:cNvPr>
          <p:cNvSpPr>
            <a:spLocks noGrp="1"/>
          </p:cNvSpPr>
          <p:nvPr>
            <p:ph type="sldNum" sz="quarter" idx="12"/>
          </p:nvPr>
        </p:nvSpPr>
        <p:spPr/>
        <p:txBody>
          <a:bodyPr/>
          <a:lstStyle/>
          <a:p>
            <a:fld id="{57BD7D4E-3CD0-4F45-8628-9F9365A30949}" type="slidenum">
              <a:rPr lang="en-IN" smtClean="0"/>
              <a:t>‹#›</a:t>
            </a:fld>
            <a:endParaRPr lang="en-IN"/>
          </a:p>
        </p:txBody>
      </p:sp>
    </p:spTree>
    <p:extLst>
      <p:ext uri="{BB962C8B-B14F-4D97-AF65-F5344CB8AC3E}">
        <p14:creationId xmlns:p14="http://schemas.microsoft.com/office/powerpoint/2010/main" val="1966901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34C01A-510F-794B-1F77-BE32C063BC0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IN"/>
          </a:p>
        </p:txBody>
      </p:sp>
      <p:sp>
        <p:nvSpPr>
          <p:cNvPr id="3" name="Vertical Text Placeholder 2">
            <a:extLst>
              <a:ext uri="{FF2B5EF4-FFF2-40B4-BE49-F238E27FC236}">
                <a16:creationId xmlns:a16="http://schemas.microsoft.com/office/drawing/2014/main" id="{41935824-3B05-9C8D-CCA0-15E091B6BC9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12E71218-72F4-20FE-4219-8445B44632D9}"/>
              </a:ext>
            </a:extLst>
          </p:cNvPr>
          <p:cNvSpPr>
            <a:spLocks noGrp="1"/>
          </p:cNvSpPr>
          <p:nvPr>
            <p:ph type="dt" sz="half" idx="10"/>
          </p:nvPr>
        </p:nvSpPr>
        <p:spPr/>
        <p:txBody>
          <a:bodyPr/>
          <a:lstStyle/>
          <a:p>
            <a:fld id="{9E10821A-2D3D-4EC2-B0E7-F424B11BA970}" type="datetimeFigureOut">
              <a:rPr lang="en-IN" smtClean="0"/>
              <a:t>21-02-2024</a:t>
            </a:fld>
            <a:endParaRPr lang="en-IN"/>
          </a:p>
        </p:txBody>
      </p:sp>
      <p:sp>
        <p:nvSpPr>
          <p:cNvPr id="5" name="Footer Placeholder 4">
            <a:extLst>
              <a:ext uri="{FF2B5EF4-FFF2-40B4-BE49-F238E27FC236}">
                <a16:creationId xmlns:a16="http://schemas.microsoft.com/office/drawing/2014/main" id="{B32C5733-8160-DD94-FEF5-005C22A35C1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C07CB5-704B-FBA8-C5CC-BA7DBBDFFD7A}"/>
              </a:ext>
            </a:extLst>
          </p:cNvPr>
          <p:cNvSpPr>
            <a:spLocks noGrp="1"/>
          </p:cNvSpPr>
          <p:nvPr>
            <p:ph type="sldNum" sz="quarter" idx="12"/>
          </p:nvPr>
        </p:nvSpPr>
        <p:spPr/>
        <p:txBody>
          <a:bodyPr/>
          <a:lstStyle/>
          <a:p>
            <a:fld id="{57BD7D4E-3CD0-4F45-8628-9F9365A30949}" type="slidenum">
              <a:rPr lang="en-IN" smtClean="0"/>
              <a:t>‹#›</a:t>
            </a:fld>
            <a:endParaRPr lang="en-IN"/>
          </a:p>
        </p:txBody>
      </p:sp>
    </p:spTree>
    <p:extLst>
      <p:ext uri="{BB962C8B-B14F-4D97-AF65-F5344CB8AC3E}">
        <p14:creationId xmlns:p14="http://schemas.microsoft.com/office/powerpoint/2010/main" val="2152880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8618F-D940-20C7-B098-CD5C25CC4911}"/>
              </a:ext>
            </a:extLst>
          </p:cNvPr>
          <p:cNvSpPr>
            <a:spLocks noGrp="1"/>
          </p:cNvSpPr>
          <p:nvPr>
            <p:ph type="title"/>
          </p:nvPr>
        </p:nvSpPr>
        <p:spPr/>
        <p:txBody>
          <a:bodyPr/>
          <a:lstStyle/>
          <a:p>
            <a:r>
              <a:rPr lang="en-GB"/>
              <a:t>Click to edit Master title style</a:t>
            </a:r>
            <a:endParaRPr lang="en-IN"/>
          </a:p>
        </p:txBody>
      </p:sp>
      <p:sp>
        <p:nvSpPr>
          <p:cNvPr id="3" name="Content Placeholder 2">
            <a:extLst>
              <a:ext uri="{FF2B5EF4-FFF2-40B4-BE49-F238E27FC236}">
                <a16:creationId xmlns:a16="http://schemas.microsoft.com/office/drawing/2014/main" id="{9F556235-0561-F6C3-B666-0D47EDB7850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ED236D29-1F5D-3E60-9135-14CA071FAE3E}"/>
              </a:ext>
            </a:extLst>
          </p:cNvPr>
          <p:cNvSpPr>
            <a:spLocks noGrp="1"/>
          </p:cNvSpPr>
          <p:nvPr>
            <p:ph type="dt" sz="half" idx="10"/>
          </p:nvPr>
        </p:nvSpPr>
        <p:spPr/>
        <p:txBody>
          <a:bodyPr/>
          <a:lstStyle/>
          <a:p>
            <a:fld id="{9E10821A-2D3D-4EC2-B0E7-F424B11BA970}" type="datetimeFigureOut">
              <a:rPr lang="en-IN" smtClean="0"/>
              <a:t>21-02-2024</a:t>
            </a:fld>
            <a:endParaRPr lang="en-IN"/>
          </a:p>
        </p:txBody>
      </p:sp>
      <p:sp>
        <p:nvSpPr>
          <p:cNvPr id="5" name="Footer Placeholder 4">
            <a:extLst>
              <a:ext uri="{FF2B5EF4-FFF2-40B4-BE49-F238E27FC236}">
                <a16:creationId xmlns:a16="http://schemas.microsoft.com/office/drawing/2014/main" id="{8255EC33-879A-0521-EF94-8B4DDE97E8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830E50B-A6A7-4D90-669B-4F136976F921}"/>
              </a:ext>
            </a:extLst>
          </p:cNvPr>
          <p:cNvSpPr>
            <a:spLocks noGrp="1"/>
          </p:cNvSpPr>
          <p:nvPr>
            <p:ph type="sldNum" sz="quarter" idx="12"/>
          </p:nvPr>
        </p:nvSpPr>
        <p:spPr/>
        <p:txBody>
          <a:bodyPr/>
          <a:lstStyle/>
          <a:p>
            <a:fld id="{57BD7D4E-3CD0-4F45-8628-9F9365A30949}" type="slidenum">
              <a:rPr lang="en-IN" smtClean="0"/>
              <a:t>‹#›</a:t>
            </a:fld>
            <a:endParaRPr lang="en-IN"/>
          </a:p>
        </p:txBody>
      </p:sp>
    </p:spTree>
    <p:extLst>
      <p:ext uri="{BB962C8B-B14F-4D97-AF65-F5344CB8AC3E}">
        <p14:creationId xmlns:p14="http://schemas.microsoft.com/office/powerpoint/2010/main" val="387622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CCD51-BBA8-E061-31D3-FFAA5899B46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IN"/>
          </a:p>
        </p:txBody>
      </p:sp>
      <p:sp>
        <p:nvSpPr>
          <p:cNvPr id="3" name="Text Placeholder 2">
            <a:extLst>
              <a:ext uri="{FF2B5EF4-FFF2-40B4-BE49-F238E27FC236}">
                <a16:creationId xmlns:a16="http://schemas.microsoft.com/office/drawing/2014/main" id="{A63C5FFA-B1CE-1674-EDCE-2F541010B1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13F7BC8-A0DB-89F1-FC31-D4367CADAA75}"/>
              </a:ext>
            </a:extLst>
          </p:cNvPr>
          <p:cNvSpPr>
            <a:spLocks noGrp="1"/>
          </p:cNvSpPr>
          <p:nvPr>
            <p:ph type="dt" sz="half" idx="10"/>
          </p:nvPr>
        </p:nvSpPr>
        <p:spPr/>
        <p:txBody>
          <a:bodyPr/>
          <a:lstStyle/>
          <a:p>
            <a:fld id="{9E10821A-2D3D-4EC2-B0E7-F424B11BA970}" type="datetimeFigureOut">
              <a:rPr lang="en-IN" smtClean="0"/>
              <a:t>21-02-2024</a:t>
            </a:fld>
            <a:endParaRPr lang="en-IN"/>
          </a:p>
        </p:txBody>
      </p:sp>
      <p:sp>
        <p:nvSpPr>
          <p:cNvPr id="5" name="Footer Placeholder 4">
            <a:extLst>
              <a:ext uri="{FF2B5EF4-FFF2-40B4-BE49-F238E27FC236}">
                <a16:creationId xmlns:a16="http://schemas.microsoft.com/office/drawing/2014/main" id="{5C2A1E15-FE51-9034-DE20-6C2C28B22E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E9FE2D-6EA6-F857-C82F-E740F2F1C96A}"/>
              </a:ext>
            </a:extLst>
          </p:cNvPr>
          <p:cNvSpPr>
            <a:spLocks noGrp="1"/>
          </p:cNvSpPr>
          <p:nvPr>
            <p:ph type="sldNum" sz="quarter" idx="12"/>
          </p:nvPr>
        </p:nvSpPr>
        <p:spPr/>
        <p:txBody>
          <a:bodyPr/>
          <a:lstStyle/>
          <a:p>
            <a:fld id="{57BD7D4E-3CD0-4F45-8628-9F9365A30949}" type="slidenum">
              <a:rPr lang="en-IN" smtClean="0"/>
              <a:t>‹#›</a:t>
            </a:fld>
            <a:endParaRPr lang="en-IN"/>
          </a:p>
        </p:txBody>
      </p:sp>
    </p:spTree>
    <p:extLst>
      <p:ext uri="{BB962C8B-B14F-4D97-AF65-F5344CB8AC3E}">
        <p14:creationId xmlns:p14="http://schemas.microsoft.com/office/powerpoint/2010/main" val="2122773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D8AE2-4D97-5DFF-0472-A5A5F90BF926}"/>
              </a:ext>
            </a:extLst>
          </p:cNvPr>
          <p:cNvSpPr>
            <a:spLocks noGrp="1"/>
          </p:cNvSpPr>
          <p:nvPr>
            <p:ph type="title"/>
          </p:nvPr>
        </p:nvSpPr>
        <p:spPr/>
        <p:txBody>
          <a:bodyPr/>
          <a:lstStyle/>
          <a:p>
            <a:r>
              <a:rPr lang="en-GB"/>
              <a:t>Click to edit Master title style</a:t>
            </a:r>
            <a:endParaRPr lang="en-IN"/>
          </a:p>
        </p:txBody>
      </p:sp>
      <p:sp>
        <p:nvSpPr>
          <p:cNvPr id="3" name="Content Placeholder 2">
            <a:extLst>
              <a:ext uri="{FF2B5EF4-FFF2-40B4-BE49-F238E27FC236}">
                <a16:creationId xmlns:a16="http://schemas.microsoft.com/office/drawing/2014/main" id="{179E8BB1-4BDB-9CD8-0FD2-9C7FE6F54B7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Content Placeholder 3">
            <a:extLst>
              <a:ext uri="{FF2B5EF4-FFF2-40B4-BE49-F238E27FC236}">
                <a16:creationId xmlns:a16="http://schemas.microsoft.com/office/drawing/2014/main" id="{F0038942-AD37-0E88-D1FA-6C16207070F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5" name="Date Placeholder 4">
            <a:extLst>
              <a:ext uri="{FF2B5EF4-FFF2-40B4-BE49-F238E27FC236}">
                <a16:creationId xmlns:a16="http://schemas.microsoft.com/office/drawing/2014/main" id="{FEE88606-181B-AB74-9B75-C3B0D9BD07AC}"/>
              </a:ext>
            </a:extLst>
          </p:cNvPr>
          <p:cNvSpPr>
            <a:spLocks noGrp="1"/>
          </p:cNvSpPr>
          <p:nvPr>
            <p:ph type="dt" sz="half" idx="10"/>
          </p:nvPr>
        </p:nvSpPr>
        <p:spPr/>
        <p:txBody>
          <a:bodyPr/>
          <a:lstStyle/>
          <a:p>
            <a:fld id="{9E10821A-2D3D-4EC2-B0E7-F424B11BA970}" type="datetimeFigureOut">
              <a:rPr lang="en-IN" smtClean="0"/>
              <a:t>21-02-2024</a:t>
            </a:fld>
            <a:endParaRPr lang="en-IN"/>
          </a:p>
        </p:txBody>
      </p:sp>
      <p:sp>
        <p:nvSpPr>
          <p:cNvPr id="6" name="Footer Placeholder 5">
            <a:extLst>
              <a:ext uri="{FF2B5EF4-FFF2-40B4-BE49-F238E27FC236}">
                <a16:creationId xmlns:a16="http://schemas.microsoft.com/office/drawing/2014/main" id="{3FDCEA23-1C05-8E82-DCE3-7E8E26CD00E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4BCFD0-6CC4-1733-0E06-26FDD22BABCC}"/>
              </a:ext>
            </a:extLst>
          </p:cNvPr>
          <p:cNvSpPr>
            <a:spLocks noGrp="1"/>
          </p:cNvSpPr>
          <p:nvPr>
            <p:ph type="sldNum" sz="quarter" idx="12"/>
          </p:nvPr>
        </p:nvSpPr>
        <p:spPr/>
        <p:txBody>
          <a:bodyPr/>
          <a:lstStyle/>
          <a:p>
            <a:fld id="{57BD7D4E-3CD0-4F45-8628-9F9365A30949}" type="slidenum">
              <a:rPr lang="en-IN" smtClean="0"/>
              <a:t>‹#›</a:t>
            </a:fld>
            <a:endParaRPr lang="en-IN"/>
          </a:p>
        </p:txBody>
      </p:sp>
    </p:spTree>
    <p:extLst>
      <p:ext uri="{BB962C8B-B14F-4D97-AF65-F5344CB8AC3E}">
        <p14:creationId xmlns:p14="http://schemas.microsoft.com/office/powerpoint/2010/main" val="2405661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097A9-1937-196B-B4AF-8DC5DD390FE4}"/>
              </a:ext>
            </a:extLst>
          </p:cNvPr>
          <p:cNvSpPr>
            <a:spLocks noGrp="1"/>
          </p:cNvSpPr>
          <p:nvPr>
            <p:ph type="title"/>
          </p:nvPr>
        </p:nvSpPr>
        <p:spPr>
          <a:xfrm>
            <a:off x="839788" y="365125"/>
            <a:ext cx="10515600" cy="1325563"/>
          </a:xfrm>
        </p:spPr>
        <p:txBody>
          <a:bodyPr/>
          <a:lstStyle/>
          <a:p>
            <a:r>
              <a:rPr lang="en-GB"/>
              <a:t>Click to edit Master title style</a:t>
            </a:r>
            <a:endParaRPr lang="en-IN"/>
          </a:p>
        </p:txBody>
      </p:sp>
      <p:sp>
        <p:nvSpPr>
          <p:cNvPr id="3" name="Text Placeholder 2">
            <a:extLst>
              <a:ext uri="{FF2B5EF4-FFF2-40B4-BE49-F238E27FC236}">
                <a16:creationId xmlns:a16="http://schemas.microsoft.com/office/drawing/2014/main" id="{8112968E-CD00-CAFE-9BC0-D7423E78BC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3A1F678-595A-7B70-2E3F-03422FAD36B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5" name="Text Placeholder 4">
            <a:extLst>
              <a:ext uri="{FF2B5EF4-FFF2-40B4-BE49-F238E27FC236}">
                <a16:creationId xmlns:a16="http://schemas.microsoft.com/office/drawing/2014/main" id="{35627388-8BB8-5D6A-71E2-3085894FB0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44724CE-A056-8529-4448-72B754D3793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7" name="Date Placeholder 6">
            <a:extLst>
              <a:ext uri="{FF2B5EF4-FFF2-40B4-BE49-F238E27FC236}">
                <a16:creationId xmlns:a16="http://schemas.microsoft.com/office/drawing/2014/main" id="{6DC49032-6009-BDBF-F70F-68E972979679}"/>
              </a:ext>
            </a:extLst>
          </p:cNvPr>
          <p:cNvSpPr>
            <a:spLocks noGrp="1"/>
          </p:cNvSpPr>
          <p:nvPr>
            <p:ph type="dt" sz="half" idx="10"/>
          </p:nvPr>
        </p:nvSpPr>
        <p:spPr/>
        <p:txBody>
          <a:bodyPr/>
          <a:lstStyle/>
          <a:p>
            <a:fld id="{9E10821A-2D3D-4EC2-B0E7-F424B11BA970}" type="datetimeFigureOut">
              <a:rPr lang="en-IN" smtClean="0"/>
              <a:t>21-02-2024</a:t>
            </a:fld>
            <a:endParaRPr lang="en-IN"/>
          </a:p>
        </p:txBody>
      </p:sp>
      <p:sp>
        <p:nvSpPr>
          <p:cNvPr id="8" name="Footer Placeholder 7">
            <a:extLst>
              <a:ext uri="{FF2B5EF4-FFF2-40B4-BE49-F238E27FC236}">
                <a16:creationId xmlns:a16="http://schemas.microsoft.com/office/drawing/2014/main" id="{DCCDDE21-63B4-F1A5-4127-5258C1E7816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FB4D7BC-9D7D-C3EF-AB5F-EA90FD3F41AE}"/>
              </a:ext>
            </a:extLst>
          </p:cNvPr>
          <p:cNvSpPr>
            <a:spLocks noGrp="1"/>
          </p:cNvSpPr>
          <p:nvPr>
            <p:ph type="sldNum" sz="quarter" idx="12"/>
          </p:nvPr>
        </p:nvSpPr>
        <p:spPr/>
        <p:txBody>
          <a:bodyPr/>
          <a:lstStyle/>
          <a:p>
            <a:fld id="{57BD7D4E-3CD0-4F45-8628-9F9365A30949}" type="slidenum">
              <a:rPr lang="en-IN" smtClean="0"/>
              <a:t>‹#›</a:t>
            </a:fld>
            <a:endParaRPr lang="en-IN"/>
          </a:p>
        </p:txBody>
      </p:sp>
    </p:spTree>
    <p:extLst>
      <p:ext uri="{BB962C8B-B14F-4D97-AF65-F5344CB8AC3E}">
        <p14:creationId xmlns:p14="http://schemas.microsoft.com/office/powerpoint/2010/main" val="4141052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F5553-9ECD-4235-AEAE-ED1CD61A6C73}"/>
              </a:ext>
            </a:extLst>
          </p:cNvPr>
          <p:cNvSpPr>
            <a:spLocks noGrp="1"/>
          </p:cNvSpPr>
          <p:nvPr>
            <p:ph type="title"/>
          </p:nvPr>
        </p:nvSpPr>
        <p:spPr/>
        <p:txBody>
          <a:bodyPr/>
          <a:lstStyle/>
          <a:p>
            <a:r>
              <a:rPr lang="en-GB"/>
              <a:t>Click to edit Master title style</a:t>
            </a:r>
            <a:endParaRPr lang="en-IN"/>
          </a:p>
        </p:txBody>
      </p:sp>
      <p:sp>
        <p:nvSpPr>
          <p:cNvPr id="3" name="Date Placeholder 2">
            <a:extLst>
              <a:ext uri="{FF2B5EF4-FFF2-40B4-BE49-F238E27FC236}">
                <a16:creationId xmlns:a16="http://schemas.microsoft.com/office/drawing/2014/main" id="{279AA808-FE2A-AC48-6807-3FDE22E67A04}"/>
              </a:ext>
            </a:extLst>
          </p:cNvPr>
          <p:cNvSpPr>
            <a:spLocks noGrp="1"/>
          </p:cNvSpPr>
          <p:nvPr>
            <p:ph type="dt" sz="half" idx="10"/>
          </p:nvPr>
        </p:nvSpPr>
        <p:spPr/>
        <p:txBody>
          <a:bodyPr/>
          <a:lstStyle/>
          <a:p>
            <a:fld id="{9E10821A-2D3D-4EC2-B0E7-F424B11BA970}" type="datetimeFigureOut">
              <a:rPr lang="en-IN" smtClean="0"/>
              <a:t>21-02-2024</a:t>
            </a:fld>
            <a:endParaRPr lang="en-IN"/>
          </a:p>
        </p:txBody>
      </p:sp>
      <p:sp>
        <p:nvSpPr>
          <p:cNvPr id="4" name="Footer Placeholder 3">
            <a:extLst>
              <a:ext uri="{FF2B5EF4-FFF2-40B4-BE49-F238E27FC236}">
                <a16:creationId xmlns:a16="http://schemas.microsoft.com/office/drawing/2014/main" id="{90690482-5C65-525F-EB5E-E3EDD431678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2561F17-AA4E-B075-0C3E-61C55A909AC8}"/>
              </a:ext>
            </a:extLst>
          </p:cNvPr>
          <p:cNvSpPr>
            <a:spLocks noGrp="1"/>
          </p:cNvSpPr>
          <p:nvPr>
            <p:ph type="sldNum" sz="quarter" idx="12"/>
          </p:nvPr>
        </p:nvSpPr>
        <p:spPr/>
        <p:txBody>
          <a:bodyPr/>
          <a:lstStyle/>
          <a:p>
            <a:fld id="{57BD7D4E-3CD0-4F45-8628-9F9365A30949}" type="slidenum">
              <a:rPr lang="en-IN" smtClean="0"/>
              <a:t>‹#›</a:t>
            </a:fld>
            <a:endParaRPr lang="en-IN"/>
          </a:p>
        </p:txBody>
      </p:sp>
    </p:spTree>
    <p:extLst>
      <p:ext uri="{BB962C8B-B14F-4D97-AF65-F5344CB8AC3E}">
        <p14:creationId xmlns:p14="http://schemas.microsoft.com/office/powerpoint/2010/main" val="199806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4F87CE-5D8C-B91D-77B6-2AD87AFAB7FC}"/>
              </a:ext>
            </a:extLst>
          </p:cNvPr>
          <p:cNvSpPr>
            <a:spLocks noGrp="1"/>
          </p:cNvSpPr>
          <p:nvPr>
            <p:ph type="dt" sz="half" idx="10"/>
          </p:nvPr>
        </p:nvSpPr>
        <p:spPr/>
        <p:txBody>
          <a:bodyPr/>
          <a:lstStyle/>
          <a:p>
            <a:fld id="{9E10821A-2D3D-4EC2-B0E7-F424B11BA970}" type="datetimeFigureOut">
              <a:rPr lang="en-IN" smtClean="0"/>
              <a:t>21-02-2024</a:t>
            </a:fld>
            <a:endParaRPr lang="en-IN"/>
          </a:p>
        </p:txBody>
      </p:sp>
      <p:sp>
        <p:nvSpPr>
          <p:cNvPr id="3" name="Footer Placeholder 2">
            <a:extLst>
              <a:ext uri="{FF2B5EF4-FFF2-40B4-BE49-F238E27FC236}">
                <a16:creationId xmlns:a16="http://schemas.microsoft.com/office/drawing/2014/main" id="{5F036FBE-AB43-CCF1-0480-4809AC147CA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E8FFFC6-16BF-95C2-4ACF-824F1A8279DA}"/>
              </a:ext>
            </a:extLst>
          </p:cNvPr>
          <p:cNvSpPr>
            <a:spLocks noGrp="1"/>
          </p:cNvSpPr>
          <p:nvPr>
            <p:ph type="sldNum" sz="quarter" idx="12"/>
          </p:nvPr>
        </p:nvSpPr>
        <p:spPr/>
        <p:txBody>
          <a:bodyPr/>
          <a:lstStyle/>
          <a:p>
            <a:fld id="{57BD7D4E-3CD0-4F45-8628-9F9365A30949}" type="slidenum">
              <a:rPr lang="en-IN" smtClean="0"/>
              <a:t>‹#›</a:t>
            </a:fld>
            <a:endParaRPr lang="en-IN"/>
          </a:p>
        </p:txBody>
      </p:sp>
    </p:spTree>
    <p:extLst>
      <p:ext uri="{BB962C8B-B14F-4D97-AF65-F5344CB8AC3E}">
        <p14:creationId xmlns:p14="http://schemas.microsoft.com/office/powerpoint/2010/main" val="483022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FDE4B-7C41-F61A-9C5E-7FB1D3BAB2C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N"/>
          </a:p>
        </p:txBody>
      </p:sp>
      <p:sp>
        <p:nvSpPr>
          <p:cNvPr id="3" name="Content Placeholder 2">
            <a:extLst>
              <a:ext uri="{FF2B5EF4-FFF2-40B4-BE49-F238E27FC236}">
                <a16:creationId xmlns:a16="http://schemas.microsoft.com/office/drawing/2014/main" id="{4A1F8DC4-2174-73B4-ED5D-2BE130CD0B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Text Placeholder 3">
            <a:extLst>
              <a:ext uri="{FF2B5EF4-FFF2-40B4-BE49-F238E27FC236}">
                <a16:creationId xmlns:a16="http://schemas.microsoft.com/office/drawing/2014/main" id="{F4C7CDD7-715C-7202-A274-01E74BEC7E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6EF6287-A0C4-8DF3-AABB-16DD1B8F6258}"/>
              </a:ext>
            </a:extLst>
          </p:cNvPr>
          <p:cNvSpPr>
            <a:spLocks noGrp="1"/>
          </p:cNvSpPr>
          <p:nvPr>
            <p:ph type="dt" sz="half" idx="10"/>
          </p:nvPr>
        </p:nvSpPr>
        <p:spPr/>
        <p:txBody>
          <a:bodyPr/>
          <a:lstStyle/>
          <a:p>
            <a:fld id="{9E10821A-2D3D-4EC2-B0E7-F424B11BA970}" type="datetimeFigureOut">
              <a:rPr lang="en-IN" smtClean="0"/>
              <a:t>21-02-2024</a:t>
            </a:fld>
            <a:endParaRPr lang="en-IN"/>
          </a:p>
        </p:txBody>
      </p:sp>
      <p:sp>
        <p:nvSpPr>
          <p:cNvPr id="6" name="Footer Placeholder 5">
            <a:extLst>
              <a:ext uri="{FF2B5EF4-FFF2-40B4-BE49-F238E27FC236}">
                <a16:creationId xmlns:a16="http://schemas.microsoft.com/office/drawing/2014/main" id="{4BF167C6-A742-CCCD-E64E-AF0B040EE36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C4D087B-7B04-B7DC-DA29-A81F305B6F75}"/>
              </a:ext>
            </a:extLst>
          </p:cNvPr>
          <p:cNvSpPr>
            <a:spLocks noGrp="1"/>
          </p:cNvSpPr>
          <p:nvPr>
            <p:ph type="sldNum" sz="quarter" idx="12"/>
          </p:nvPr>
        </p:nvSpPr>
        <p:spPr/>
        <p:txBody>
          <a:bodyPr/>
          <a:lstStyle/>
          <a:p>
            <a:fld id="{57BD7D4E-3CD0-4F45-8628-9F9365A30949}" type="slidenum">
              <a:rPr lang="en-IN" smtClean="0"/>
              <a:t>‹#›</a:t>
            </a:fld>
            <a:endParaRPr lang="en-IN"/>
          </a:p>
        </p:txBody>
      </p:sp>
    </p:spTree>
    <p:extLst>
      <p:ext uri="{BB962C8B-B14F-4D97-AF65-F5344CB8AC3E}">
        <p14:creationId xmlns:p14="http://schemas.microsoft.com/office/powerpoint/2010/main" val="18199354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DC2CF-C0C1-6903-80C7-D26AD001395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N"/>
          </a:p>
        </p:txBody>
      </p:sp>
      <p:sp>
        <p:nvSpPr>
          <p:cNvPr id="3" name="Picture Placeholder 2">
            <a:extLst>
              <a:ext uri="{FF2B5EF4-FFF2-40B4-BE49-F238E27FC236}">
                <a16:creationId xmlns:a16="http://schemas.microsoft.com/office/drawing/2014/main" id="{2D5DE5CC-E959-B078-F3A8-26F79DE504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7DA3CB7-1433-B098-189D-2540D0700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F570048-970D-E784-4D5B-D78EC5546E12}"/>
              </a:ext>
            </a:extLst>
          </p:cNvPr>
          <p:cNvSpPr>
            <a:spLocks noGrp="1"/>
          </p:cNvSpPr>
          <p:nvPr>
            <p:ph type="dt" sz="half" idx="10"/>
          </p:nvPr>
        </p:nvSpPr>
        <p:spPr/>
        <p:txBody>
          <a:bodyPr/>
          <a:lstStyle/>
          <a:p>
            <a:fld id="{9E10821A-2D3D-4EC2-B0E7-F424B11BA970}" type="datetimeFigureOut">
              <a:rPr lang="en-IN" smtClean="0"/>
              <a:t>21-02-2024</a:t>
            </a:fld>
            <a:endParaRPr lang="en-IN"/>
          </a:p>
        </p:txBody>
      </p:sp>
      <p:sp>
        <p:nvSpPr>
          <p:cNvPr id="6" name="Footer Placeholder 5">
            <a:extLst>
              <a:ext uri="{FF2B5EF4-FFF2-40B4-BE49-F238E27FC236}">
                <a16:creationId xmlns:a16="http://schemas.microsoft.com/office/drawing/2014/main" id="{DB18061E-8BDA-C359-15A6-99579DE125E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0F7562B-DBA8-8286-F902-0AC72F26A124}"/>
              </a:ext>
            </a:extLst>
          </p:cNvPr>
          <p:cNvSpPr>
            <a:spLocks noGrp="1"/>
          </p:cNvSpPr>
          <p:nvPr>
            <p:ph type="sldNum" sz="quarter" idx="12"/>
          </p:nvPr>
        </p:nvSpPr>
        <p:spPr/>
        <p:txBody>
          <a:bodyPr/>
          <a:lstStyle/>
          <a:p>
            <a:fld id="{57BD7D4E-3CD0-4F45-8628-9F9365A30949}" type="slidenum">
              <a:rPr lang="en-IN" smtClean="0"/>
              <a:t>‹#›</a:t>
            </a:fld>
            <a:endParaRPr lang="en-IN"/>
          </a:p>
        </p:txBody>
      </p:sp>
    </p:spTree>
    <p:extLst>
      <p:ext uri="{BB962C8B-B14F-4D97-AF65-F5344CB8AC3E}">
        <p14:creationId xmlns:p14="http://schemas.microsoft.com/office/powerpoint/2010/main" val="22449169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01B00B2-4F37-F0AE-4A5D-375F9842993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IN"/>
          </a:p>
        </p:txBody>
      </p:sp>
      <p:sp>
        <p:nvSpPr>
          <p:cNvPr id="3" name="Text Placeholder 2">
            <a:extLst>
              <a:ext uri="{FF2B5EF4-FFF2-40B4-BE49-F238E27FC236}">
                <a16:creationId xmlns:a16="http://schemas.microsoft.com/office/drawing/2014/main" id="{5009243A-86C5-9E5F-D0BA-4029B0EA7B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D76680C4-2781-9ED1-8FF9-37FDB2EA2C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10821A-2D3D-4EC2-B0E7-F424B11BA970}" type="datetimeFigureOut">
              <a:rPr lang="en-IN" smtClean="0"/>
              <a:t>21-02-2024</a:t>
            </a:fld>
            <a:endParaRPr lang="en-IN"/>
          </a:p>
        </p:txBody>
      </p:sp>
      <p:sp>
        <p:nvSpPr>
          <p:cNvPr id="5" name="Footer Placeholder 4">
            <a:extLst>
              <a:ext uri="{FF2B5EF4-FFF2-40B4-BE49-F238E27FC236}">
                <a16:creationId xmlns:a16="http://schemas.microsoft.com/office/drawing/2014/main" id="{284F37B2-9D24-102C-CA4B-F565255BEF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EC5E851-5318-E329-4330-5BB0D6EAD7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BD7D4E-3CD0-4F45-8628-9F9365A30949}" type="slidenum">
              <a:rPr lang="en-IN" smtClean="0"/>
              <a:t>‹#›</a:t>
            </a:fld>
            <a:endParaRPr lang="en-IN"/>
          </a:p>
        </p:txBody>
      </p:sp>
    </p:spTree>
    <p:extLst>
      <p:ext uri="{BB962C8B-B14F-4D97-AF65-F5344CB8AC3E}">
        <p14:creationId xmlns:p14="http://schemas.microsoft.com/office/powerpoint/2010/main" val="34788470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123FFBC-B3C1-DA9E-53A5-1F99DFD0736B}"/>
              </a:ext>
            </a:extLst>
          </p:cNvPr>
          <p:cNvSpPr/>
          <p:nvPr/>
        </p:nvSpPr>
        <p:spPr>
          <a:xfrm>
            <a:off x="5972176" y="809626"/>
            <a:ext cx="5391150" cy="5257800"/>
          </a:xfrm>
          <a:prstGeom prst="rect">
            <a:avLst/>
          </a:prstGeom>
          <a:solidFill>
            <a:srgbClr val="F9F9F9"/>
          </a:solidFill>
          <a:ln w="38100">
            <a:solidFill>
              <a:srgbClr val="FFC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4" name="Rectangle 3">
            <a:extLst>
              <a:ext uri="{FF2B5EF4-FFF2-40B4-BE49-F238E27FC236}">
                <a16:creationId xmlns:a16="http://schemas.microsoft.com/office/drawing/2014/main" id="{E23F5182-EACD-E9BA-495E-E32B68FAA04F}"/>
              </a:ext>
            </a:extLst>
          </p:cNvPr>
          <p:cNvSpPr/>
          <p:nvPr/>
        </p:nvSpPr>
        <p:spPr>
          <a:xfrm>
            <a:off x="0" y="0"/>
            <a:ext cx="6096000" cy="6858000"/>
          </a:xfrm>
          <a:prstGeom prst="rect">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29215000-7B41-2C87-B2C3-DDE9376228AD}"/>
              </a:ext>
            </a:extLst>
          </p:cNvPr>
          <p:cNvSpPr/>
          <p:nvPr/>
        </p:nvSpPr>
        <p:spPr>
          <a:xfrm>
            <a:off x="828675" y="809626"/>
            <a:ext cx="5245897" cy="5257800"/>
          </a:xfrm>
          <a:prstGeom prst="rect">
            <a:avLst/>
          </a:prstGeom>
          <a:ln w="57150">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pic>
        <p:nvPicPr>
          <p:cNvPr id="8" name="Picture 7" descr="A white building with a lawn and trees&#10;&#10;Description automatically generated">
            <a:extLst>
              <a:ext uri="{FF2B5EF4-FFF2-40B4-BE49-F238E27FC236}">
                <a16:creationId xmlns:a16="http://schemas.microsoft.com/office/drawing/2014/main" id="{B8B72889-B6F1-3E8E-9D10-B9EF9BBDB635}"/>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9351" r="14183"/>
          <a:stretch/>
        </p:blipFill>
        <p:spPr>
          <a:xfrm>
            <a:off x="842962" y="815976"/>
            <a:ext cx="5245891" cy="5241924"/>
          </a:xfrm>
          <a:prstGeom prst="rect">
            <a:avLst/>
          </a:prstGeom>
        </p:spPr>
      </p:pic>
      <p:pic>
        <p:nvPicPr>
          <p:cNvPr id="15" name="Picture 14" descr="A blue and black logo&#10;&#10;Description automatically generated">
            <a:extLst>
              <a:ext uri="{FF2B5EF4-FFF2-40B4-BE49-F238E27FC236}">
                <a16:creationId xmlns:a16="http://schemas.microsoft.com/office/drawing/2014/main" id="{66BC0203-6FBA-EE8B-8905-4C69D3FFD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03355" y="965547"/>
            <a:ext cx="1652612" cy="540933"/>
          </a:xfrm>
          <a:prstGeom prst="rect">
            <a:avLst/>
          </a:prstGeom>
        </p:spPr>
      </p:pic>
      <p:cxnSp>
        <p:nvCxnSpPr>
          <p:cNvPr id="21" name="Straight Connector 20">
            <a:extLst>
              <a:ext uri="{FF2B5EF4-FFF2-40B4-BE49-F238E27FC236}">
                <a16:creationId xmlns:a16="http://schemas.microsoft.com/office/drawing/2014/main" id="{15D34F2D-F0EB-CA51-F6DC-7F378222A298}"/>
              </a:ext>
            </a:extLst>
          </p:cNvPr>
          <p:cNvCxnSpPr/>
          <p:nvPr/>
        </p:nvCxnSpPr>
        <p:spPr>
          <a:xfrm>
            <a:off x="7010400" y="3037586"/>
            <a:ext cx="3467100"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pic>
        <p:nvPicPr>
          <p:cNvPr id="24" name="Picture 23" descr="A blue text on a black background&#10;&#10;Description automatically generated">
            <a:extLst>
              <a:ext uri="{FF2B5EF4-FFF2-40B4-BE49-F238E27FC236}">
                <a16:creationId xmlns:a16="http://schemas.microsoft.com/office/drawing/2014/main" id="{BD1B6298-69A5-E255-B6EE-94DB30CC5C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98406" y="4442233"/>
            <a:ext cx="1491086" cy="398105"/>
          </a:xfrm>
          <a:prstGeom prst="rect">
            <a:avLst/>
          </a:prstGeom>
        </p:spPr>
      </p:pic>
      <p:sp>
        <p:nvSpPr>
          <p:cNvPr id="25" name="TextBox 24">
            <a:extLst>
              <a:ext uri="{FF2B5EF4-FFF2-40B4-BE49-F238E27FC236}">
                <a16:creationId xmlns:a16="http://schemas.microsoft.com/office/drawing/2014/main" id="{D937BA57-83DC-3193-83FA-736E71C6D7B9}"/>
              </a:ext>
            </a:extLst>
          </p:cNvPr>
          <p:cNvSpPr txBox="1"/>
          <p:nvPr/>
        </p:nvSpPr>
        <p:spPr>
          <a:xfrm>
            <a:off x="6091236" y="4928523"/>
            <a:ext cx="5267326" cy="307777"/>
          </a:xfrm>
          <a:prstGeom prst="rect">
            <a:avLst/>
          </a:prstGeom>
          <a:noFill/>
        </p:spPr>
        <p:txBody>
          <a:bodyPr wrap="square" rtlCol="0">
            <a:spAutoFit/>
          </a:bodyPr>
          <a:lstStyle/>
          <a:p>
            <a:pPr algn="ctr"/>
            <a:r>
              <a:rPr lang="en-IN" sz="1400" b="1" dirty="0">
                <a:solidFill>
                  <a:srgbClr val="2E3192"/>
                </a:solidFill>
              </a:rPr>
              <a:t>Paper Title</a:t>
            </a:r>
          </a:p>
        </p:txBody>
      </p:sp>
      <p:sp>
        <p:nvSpPr>
          <p:cNvPr id="26" name="TextBox 25">
            <a:extLst>
              <a:ext uri="{FF2B5EF4-FFF2-40B4-BE49-F238E27FC236}">
                <a16:creationId xmlns:a16="http://schemas.microsoft.com/office/drawing/2014/main" id="{73CF9E6E-2973-E687-6567-FC3697C43A21}"/>
              </a:ext>
            </a:extLst>
          </p:cNvPr>
          <p:cNvSpPr txBox="1"/>
          <p:nvPr/>
        </p:nvSpPr>
        <p:spPr>
          <a:xfrm>
            <a:off x="7327105" y="5205647"/>
            <a:ext cx="2795589" cy="830997"/>
          </a:xfrm>
          <a:prstGeom prst="rect">
            <a:avLst/>
          </a:prstGeom>
          <a:noFill/>
        </p:spPr>
        <p:txBody>
          <a:bodyPr wrap="square" rtlCol="0">
            <a:spAutoFit/>
          </a:bodyPr>
          <a:lstStyle/>
          <a:p>
            <a:r>
              <a:rPr lang="en-US" sz="1200" b="1" dirty="0">
                <a:solidFill>
                  <a:srgbClr val="2E3192"/>
                </a:solidFill>
              </a:rPr>
              <a:t>Author 1 Name         	Affiliation</a:t>
            </a:r>
          </a:p>
          <a:p>
            <a:r>
              <a:rPr lang="en-US" sz="1200" b="1" dirty="0">
                <a:solidFill>
                  <a:srgbClr val="2E3192"/>
                </a:solidFill>
              </a:rPr>
              <a:t>Author 2 Name        	Affiliation</a:t>
            </a:r>
          </a:p>
          <a:p>
            <a:r>
              <a:rPr lang="en-US" sz="1200" b="1" dirty="0">
                <a:solidFill>
                  <a:srgbClr val="2E3192"/>
                </a:solidFill>
              </a:rPr>
              <a:t>Author 3 Name        	Affiliation</a:t>
            </a:r>
          </a:p>
          <a:p>
            <a:r>
              <a:rPr lang="en-US" sz="1200" b="1" dirty="0">
                <a:solidFill>
                  <a:srgbClr val="2E3192"/>
                </a:solidFill>
              </a:rPr>
              <a:t>Author 4 Name        	Affiliation</a:t>
            </a:r>
          </a:p>
        </p:txBody>
      </p:sp>
      <p:sp>
        <p:nvSpPr>
          <p:cNvPr id="27" name="Rectangle 26">
            <a:extLst>
              <a:ext uri="{FF2B5EF4-FFF2-40B4-BE49-F238E27FC236}">
                <a16:creationId xmlns:a16="http://schemas.microsoft.com/office/drawing/2014/main" id="{2AC88375-61AB-6CAB-F942-DCA172232955}"/>
              </a:ext>
            </a:extLst>
          </p:cNvPr>
          <p:cNvSpPr/>
          <p:nvPr/>
        </p:nvSpPr>
        <p:spPr>
          <a:xfrm>
            <a:off x="0" y="-388"/>
            <a:ext cx="3810000" cy="295275"/>
          </a:xfrm>
          <a:prstGeom prst="rect">
            <a:avLst/>
          </a:prstGeom>
          <a:solidFill>
            <a:srgbClr val="F9F9F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27">
            <a:extLst>
              <a:ext uri="{FF2B5EF4-FFF2-40B4-BE49-F238E27FC236}">
                <a16:creationId xmlns:a16="http://schemas.microsoft.com/office/drawing/2014/main" id="{3E7FB21F-7096-0E01-A3FA-15AD7182F9A1}"/>
              </a:ext>
            </a:extLst>
          </p:cNvPr>
          <p:cNvSpPr/>
          <p:nvPr/>
        </p:nvSpPr>
        <p:spPr>
          <a:xfrm>
            <a:off x="8382000" y="6564553"/>
            <a:ext cx="3810000" cy="295275"/>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0" name="Picture 29" descr="A close-up of a logo">
            <a:extLst>
              <a:ext uri="{FF2B5EF4-FFF2-40B4-BE49-F238E27FC236}">
                <a16:creationId xmlns:a16="http://schemas.microsoft.com/office/drawing/2014/main" id="{73C9E561-25EC-D031-0041-473B915E9B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198" y="5216763"/>
            <a:ext cx="3326623" cy="845900"/>
          </a:xfrm>
          <a:prstGeom prst="rect">
            <a:avLst/>
          </a:prstGeom>
        </p:spPr>
      </p:pic>
      <p:pic>
        <p:nvPicPr>
          <p:cNvPr id="38" name="Picture 37" descr="A blue and black text&#10;&#10;Description automatically generated">
            <a:extLst>
              <a:ext uri="{FF2B5EF4-FFF2-40B4-BE49-F238E27FC236}">
                <a16:creationId xmlns:a16="http://schemas.microsoft.com/office/drawing/2014/main" id="{029AB883-8B68-E9F2-3A47-0B8208DA028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00859" y="2387963"/>
            <a:ext cx="5267549" cy="964286"/>
          </a:xfrm>
          <a:prstGeom prst="rect">
            <a:avLst/>
          </a:prstGeom>
        </p:spPr>
      </p:pic>
      <p:pic>
        <p:nvPicPr>
          <p:cNvPr id="40" name="Picture 39" descr="Blue text on a black background&#10;&#10;Description automatically generated">
            <a:extLst>
              <a:ext uri="{FF2B5EF4-FFF2-40B4-BE49-F238E27FC236}">
                <a16:creationId xmlns:a16="http://schemas.microsoft.com/office/drawing/2014/main" id="{9DD2773B-8D6B-1E1C-FDF2-91FDBE5AF62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83922" y="3103751"/>
            <a:ext cx="5267549" cy="944889"/>
          </a:xfrm>
          <a:prstGeom prst="rect">
            <a:avLst/>
          </a:prstGeom>
        </p:spPr>
      </p:pic>
      <p:pic>
        <p:nvPicPr>
          <p:cNvPr id="42" name="Picture 41" descr="A blue text on a black background&#10;&#10;Description automatically generated">
            <a:extLst>
              <a:ext uri="{FF2B5EF4-FFF2-40B4-BE49-F238E27FC236}">
                <a16:creationId xmlns:a16="http://schemas.microsoft.com/office/drawing/2014/main" id="{F94D50F8-9EE6-7596-6BE9-EA8097AAB01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86890" y="1514553"/>
            <a:ext cx="5267549" cy="839594"/>
          </a:xfrm>
          <a:prstGeom prst="rect">
            <a:avLst/>
          </a:prstGeom>
        </p:spPr>
      </p:pic>
      <p:sp>
        <p:nvSpPr>
          <p:cNvPr id="17" name="TextBox 16">
            <a:extLst>
              <a:ext uri="{FF2B5EF4-FFF2-40B4-BE49-F238E27FC236}">
                <a16:creationId xmlns:a16="http://schemas.microsoft.com/office/drawing/2014/main" id="{F782E198-7E38-5111-A8BD-A61C17EF7FCD}"/>
              </a:ext>
            </a:extLst>
          </p:cNvPr>
          <p:cNvSpPr txBox="1"/>
          <p:nvPr/>
        </p:nvSpPr>
        <p:spPr>
          <a:xfrm>
            <a:off x="6081714" y="2215324"/>
            <a:ext cx="5267324" cy="338554"/>
          </a:xfrm>
          <a:prstGeom prst="rect">
            <a:avLst/>
          </a:prstGeom>
          <a:noFill/>
        </p:spPr>
        <p:txBody>
          <a:bodyPr wrap="square" rtlCol="0">
            <a:spAutoFit/>
          </a:bodyPr>
          <a:lstStyle/>
          <a:p>
            <a:pPr algn="ctr"/>
            <a:r>
              <a:rPr lang="en-IN" sz="1600" dirty="0">
                <a:solidFill>
                  <a:srgbClr val="2E3192"/>
                </a:solidFill>
              </a:rPr>
              <a:t>organizes</a:t>
            </a:r>
          </a:p>
        </p:txBody>
      </p:sp>
      <p:sp>
        <p:nvSpPr>
          <p:cNvPr id="2" name="TextBox 1">
            <a:extLst>
              <a:ext uri="{FF2B5EF4-FFF2-40B4-BE49-F238E27FC236}">
                <a16:creationId xmlns:a16="http://schemas.microsoft.com/office/drawing/2014/main" id="{D76E5119-AC6B-9CD5-67C8-83A4421A6053}"/>
              </a:ext>
            </a:extLst>
          </p:cNvPr>
          <p:cNvSpPr txBox="1"/>
          <p:nvPr/>
        </p:nvSpPr>
        <p:spPr>
          <a:xfrm>
            <a:off x="6088360" y="4054383"/>
            <a:ext cx="5267326" cy="338554"/>
          </a:xfrm>
          <a:prstGeom prst="rect">
            <a:avLst/>
          </a:prstGeom>
          <a:noFill/>
        </p:spPr>
        <p:txBody>
          <a:bodyPr wrap="square" rtlCol="0">
            <a:spAutoFit/>
          </a:bodyPr>
          <a:lstStyle/>
          <a:p>
            <a:pPr algn="ctr"/>
            <a:r>
              <a:rPr lang="en-IN" sz="1600" b="1" dirty="0">
                <a:solidFill>
                  <a:srgbClr val="FFC000"/>
                </a:solidFill>
              </a:rPr>
              <a:t>Dates: 23 – 24 February 2024</a:t>
            </a:r>
          </a:p>
        </p:txBody>
      </p:sp>
    </p:spTree>
    <p:extLst>
      <p:ext uri="{BB962C8B-B14F-4D97-AF65-F5344CB8AC3E}">
        <p14:creationId xmlns:p14="http://schemas.microsoft.com/office/powerpoint/2010/main" val="83725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Trapezium 1">
            <a:extLst>
              <a:ext uri="{FF2B5EF4-FFF2-40B4-BE49-F238E27FC236}">
                <a16:creationId xmlns:a16="http://schemas.microsoft.com/office/drawing/2014/main" id="{B6697138-B1EB-F246-6B2A-DD6A7A36BFBC}"/>
              </a:ext>
            </a:extLst>
          </p:cNvPr>
          <p:cNvSpPr/>
          <p:nvPr/>
        </p:nvSpPr>
        <p:spPr>
          <a:xfrm>
            <a:off x="-41208" y="1"/>
            <a:ext cx="3054112" cy="809626"/>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422" h="1283125">
                <a:moveTo>
                  <a:pt x="6800" y="1283125"/>
                </a:moveTo>
                <a:cubicBezTo>
                  <a:pt x="4533" y="855417"/>
                  <a:pt x="2267" y="427708"/>
                  <a:pt x="0" y="0"/>
                </a:cubicBezTo>
                <a:lnTo>
                  <a:pt x="3262105" y="4761"/>
                </a:lnTo>
                <a:lnTo>
                  <a:pt x="3907422" y="1259606"/>
                </a:lnTo>
                <a:lnTo>
                  <a:pt x="6800" y="1283125"/>
                </a:ln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Parallelogram 3">
            <a:extLst>
              <a:ext uri="{FF2B5EF4-FFF2-40B4-BE49-F238E27FC236}">
                <a16:creationId xmlns:a16="http://schemas.microsoft.com/office/drawing/2014/main" id="{E23F5182-EACD-E9BA-495E-E32B68FAA04F}"/>
              </a:ext>
            </a:extLst>
          </p:cNvPr>
          <p:cNvSpPr/>
          <p:nvPr/>
        </p:nvSpPr>
        <p:spPr>
          <a:xfrm flipV="1">
            <a:off x="-22729" y="0"/>
            <a:ext cx="554342" cy="1952427"/>
          </a:xfrm>
          <a:prstGeom prst="parallelogram">
            <a:avLst>
              <a:gd name="adj" fmla="val 56737"/>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5" name="Picture 14" descr="A blue and black logo&#10;&#10;Description automatically generated">
            <a:extLst>
              <a:ext uri="{FF2B5EF4-FFF2-40B4-BE49-F238E27FC236}">
                <a16:creationId xmlns:a16="http://schemas.microsoft.com/office/drawing/2014/main" id="{66BC0203-6FBA-EE8B-8905-4C69D3FFD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265" y="115829"/>
            <a:ext cx="1765765" cy="577970"/>
          </a:xfrm>
          <a:prstGeom prst="rect">
            <a:avLst/>
          </a:prstGeom>
        </p:spPr>
      </p:pic>
      <p:sp>
        <p:nvSpPr>
          <p:cNvPr id="3" name="Parallelogram 2">
            <a:extLst>
              <a:ext uri="{FF2B5EF4-FFF2-40B4-BE49-F238E27FC236}">
                <a16:creationId xmlns:a16="http://schemas.microsoft.com/office/drawing/2014/main" id="{0BB93D68-9CE6-B472-A788-461B3CDD5B9E}"/>
              </a:ext>
            </a:extLst>
          </p:cNvPr>
          <p:cNvSpPr/>
          <p:nvPr/>
        </p:nvSpPr>
        <p:spPr>
          <a:xfrm flipV="1">
            <a:off x="407183" y="800199"/>
            <a:ext cx="554342" cy="1952427"/>
          </a:xfrm>
          <a:prstGeom prst="parallelogram">
            <a:avLst>
              <a:gd name="adj" fmla="val 56737"/>
            </a:avLst>
          </a:prstGeom>
          <a:solidFill>
            <a:schemeClr val="bg1">
              <a:lumMod val="8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cxnSp>
        <p:nvCxnSpPr>
          <p:cNvPr id="10" name="Straight Connector 9">
            <a:extLst>
              <a:ext uri="{FF2B5EF4-FFF2-40B4-BE49-F238E27FC236}">
                <a16:creationId xmlns:a16="http://schemas.microsoft.com/office/drawing/2014/main" id="{10CE8990-29C3-B483-E1C3-7A766988DA46}"/>
              </a:ext>
            </a:extLst>
          </p:cNvPr>
          <p:cNvCxnSpPr>
            <a:cxnSpLocks/>
          </p:cNvCxnSpPr>
          <p:nvPr/>
        </p:nvCxnSpPr>
        <p:spPr>
          <a:xfrm>
            <a:off x="3003477" y="1131217"/>
            <a:ext cx="833696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C03F4C2-F324-F1F0-44E4-F5094BD8CE12}"/>
              </a:ext>
            </a:extLst>
          </p:cNvPr>
          <p:cNvCxnSpPr/>
          <p:nvPr/>
        </p:nvCxnSpPr>
        <p:spPr>
          <a:xfrm>
            <a:off x="11359296" y="1112363"/>
            <a:ext cx="0" cy="49207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68E064A-A0C9-F074-38CD-1A4B176B7AFA}"/>
              </a:ext>
            </a:extLst>
          </p:cNvPr>
          <p:cNvSpPr txBox="1"/>
          <p:nvPr/>
        </p:nvSpPr>
        <p:spPr>
          <a:xfrm>
            <a:off x="875117" y="1242005"/>
            <a:ext cx="3308694" cy="707886"/>
          </a:xfrm>
          <a:prstGeom prst="rect">
            <a:avLst/>
          </a:prstGeom>
          <a:noFill/>
        </p:spPr>
        <p:txBody>
          <a:bodyPr wrap="square" rtlCol="0">
            <a:spAutoFit/>
          </a:bodyPr>
          <a:lstStyle/>
          <a:p>
            <a:r>
              <a:rPr lang="en-US" sz="4000" dirty="0">
                <a:solidFill>
                  <a:srgbClr val="2E3192"/>
                </a:solidFill>
                <a:latin typeface="Arial Black" panose="020B0A04020102020204" pitchFamily="34" charset="0"/>
              </a:rPr>
              <a:t>Conclusion</a:t>
            </a:r>
            <a:endParaRPr lang="en-IN" sz="4000" dirty="0">
              <a:solidFill>
                <a:srgbClr val="2E3192"/>
              </a:solidFill>
              <a:latin typeface="Arial Black" panose="020B0A04020102020204" pitchFamily="34" charset="0"/>
            </a:endParaRPr>
          </a:p>
        </p:txBody>
      </p:sp>
      <p:pic>
        <p:nvPicPr>
          <p:cNvPr id="6" name="Picture 5" descr="A blue text on a black background&#10;&#10;Description automatically generated">
            <a:extLst>
              <a:ext uri="{FF2B5EF4-FFF2-40B4-BE49-F238E27FC236}">
                <a16:creationId xmlns:a16="http://schemas.microsoft.com/office/drawing/2014/main" id="{BC7EDE0F-E565-0A27-DF7B-192ECA477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5649" y="205724"/>
            <a:ext cx="1801108" cy="925493"/>
          </a:xfrm>
          <a:prstGeom prst="rect">
            <a:avLst/>
          </a:prstGeom>
        </p:spPr>
      </p:pic>
      <p:cxnSp>
        <p:nvCxnSpPr>
          <p:cNvPr id="8" name="Straight Connector 7">
            <a:extLst>
              <a:ext uri="{FF2B5EF4-FFF2-40B4-BE49-F238E27FC236}">
                <a16:creationId xmlns:a16="http://schemas.microsoft.com/office/drawing/2014/main" id="{97CA5233-9934-B344-DE07-CD6EC676F958}"/>
              </a:ext>
            </a:extLst>
          </p:cNvPr>
          <p:cNvCxnSpPr>
            <a:cxnSpLocks/>
          </p:cNvCxnSpPr>
          <p:nvPr/>
        </p:nvCxnSpPr>
        <p:spPr>
          <a:xfrm>
            <a:off x="952194" y="1880262"/>
            <a:ext cx="3067715"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4F27720-2685-DFAB-C24F-F49B28AE067D}"/>
              </a:ext>
            </a:extLst>
          </p:cNvPr>
          <p:cNvSpPr txBox="1"/>
          <p:nvPr/>
        </p:nvSpPr>
        <p:spPr>
          <a:xfrm>
            <a:off x="842790" y="2138120"/>
            <a:ext cx="5737362" cy="3477875"/>
          </a:xfrm>
          <a:prstGeom prst="rect">
            <a:avLst/>
          </a:prstGeom>
          <a:noFill/>
        </p:spPr>
        <p:txBody>
          <a:bodyPr wrap="square">
            <a:spAutoFit/>
          </a:bodyPr>
          <a:lstStyle/>
          <a:p>
            <a:pPr marL="285750" indent="-285750">
              <a:buFont typeface="Arial" panose="020B0604020202020204" pitchFamily="34" charset="0"/>
              <a:buChar char="•"/>
            </a:pPr>
            <a:r>
              <a:rPr lang="en-US" sz="2000" dirty="0"/>
              <a:t>Our study presents successful models for fire detection, including a CNN-LSTM hybrid model and an ensemble of deep learning models like Xception and MobileNetV2. The CNN-LSTM hybrid model achieved an impressive accuracy rate of 92%, surpassing current state-of-the-art methods.</a:t>
            </a:r>
          </a:p>
          <a:p>
            <a:pPr marL="285750" indent="-285750">
              <a:buFont typeface="Arial" panose="020B0604020202020204" pitchFamily="34" charset="0"/>
              <a:buChar char="•"/>
            </a:pPr>
            <a:r>
              <a:rPr lang="en-US" sz="2000" dirty="0"/>
              <a:t>Experimentation with an ensemble of Xception, ResNet50, and Inception models further improved accuracy to 94%, showcasing the potential of combining different models for enhanced performance in fire detection tasks.</a:t>
            </a:r>
            <a:endParaRPr lang="en-IN" sz="2000" dirty="0"/>
          </a:p>
        </p:txBody>
      </p:sp>
      <p:pic>
        <p:nvPicPr>
          <p:cNvPr id="9" name="Picture 8">
            <a:extLst>
              <a:ext uri="{FF2B5EF4-FFF2-40B4-BE49-F238E27FC236}">
                <a16:creationId xmlns:a16="http://schemas.microsoft.com/office/drawing/2014/main" id="{4E54EE8A-2E82-0EA2-D227-9CE19C192538}"/>
              </a:ext>
            </a:extLst>
          </p:cNvPr>
          <p:cNvPicPr>
            <a:picLocks noChangeAspect="1"/>
          </p:cNvPicPr>
          <p:nvPr/>
        </p:nvPicPr>
        <p:blipFill>
          <a:blip r:embed="rId4" cstate="print">
            <a:extLst>
              <a:ext uri="{28A0092B-C50C-407E-A947-70E740481C1C}">
                <a14:useLocalDpi xmlns:a14="http://schemas.microsoft.com/office/drawing/2010/main" val="0"/>
              </a:ext>
            </a:extLst>
          </a:blip>
          <a:srcRect l="-9" t="-20" r="-9" b="-20"/>
          <a:stretch>
            <a:fillRect/>
          </a:stretch>
        </p:blipFill>
        <p:spPr bwMode="auto">
          <a:xfrm>
            <a:off x="7015759" y="1880262"/>
            <a:ext cx="4062919" cy="3735719"/>
          </a:xfrm>
          <a:prstGeom prst="rect">
            <a:avLst/>
          </a:prstGeom>
          <a:solidFill>
            <a:srgbClr val="FFFFFF"/>
          </a:solidFill>
          <a:ln>
            <a:noFill/>
          </a:ln>
        </p:spPr>
      </p:pic>
    </p:spTree>
    <p:extLst>
      <p:ext uri="{BB962C8B-B14F-4D97-AF65-F5344CB8AC3E}">
        <p14:creationId xmlns:p14="http://schemas.microsoft.com/office/powerpoint/2010/main" val="1472857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Trapezium 1">
            <a:extLst>
              <a:ext uri="{FF2B5EF4-FFF2-40B4-BE49-F238E27FC236}">
                <a16:creationId xmlns:a16="http://schemas.microsoft.com/office/drawing/2014/main" id="{B6697138-B1EB-F246-6B2A-DD6A7A36BFBC}"/>
              </a:ext>
            </a:extLst>
          </p:cNvPr>
          <p:cNvSpPr/>
          <p:nvPr/>
        </p:nvSpPr>
        <p:spPr>
          <a:xfrm>
            <a:off x="-41208" y="1"/>
            <a:ext cx="3054112" cy="809626"/>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422" h="1283125">
                <a:moveTo>
                  <a:pt x="6800" y="1283125"/>
                </a:moveTo>
                <a:cubicBezTo>
                  <a:pt x="4533" y="855417"/>
                  <a:pt x="2267" y="427708"/>
                  <a:pt x="0" y="0"/>
                </a:cubicBezTo>
                <a:lnTo>
                  <a:pt x="3262105" y="4761"/>
                </a:lnTo>
                <a:lnTo>
                  <a:pt x="3907422" y="1259606"/>
                </a:lnTo>
                <a:lnTo>
                  <a:pt x="6800" y="1283125"/>
                </a:ln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Parallelogram 3">
            <a:extLst>
              <a:ext uri="{FF2B5EF4-FFF2-40B4-BE49-F238E27FC236}">
                <a16:creationId xmlns:a16="http://schemas.microsoft.com/office/drawing/2014/main" id="{E23F5182-EACD-E9BA-495E-E32B68FAA04F}"/>
              </a:ext>
            </a:extLst>
          </p:cNvPr>
          <p:cNvSpPr/>
          <p:nvPr/>
        </p:nvSpPr>
        <p:spPr>
          <a:xfrm flipV="1">
            <a:off x="-22729" y="0"/>
            <a:ext cx="554342" cy="1952427"/>
          </a:xfrm>
          <a:prstGeom prst="parallelogram">
            <a:avLst>
              <a:gd name="adj" fmla="val 56737"/>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5" name="Picture 14" descr="A blue and black logo&#10;&#10;Description automatically generated">
            <a:extLst>
              <a:ext uri="{FF2B5EF4-FFF2-40B4-BE49-F238E27FC236}">
                <a16:creationId xmlns:a16="http://schemas.microsoft.com/office/drawing/2014/main" id="{66BC0203-6FBA-EE8B-8905-4C69D3FFD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265" y="115829"/>
            <a:ext cx="1765765" cy="577970"/>
          </a:xfrm>
          <a:prstGeom prst="rect">
            <a:avLst/>
          </a:prstGeom>
        </p:spPr>
      </p:pic>
      <p:sp>
        <p:nvSpPr>
          <p:cNvPr id="3" name="Parallelogram 2">
            <a:extLst>
              <a:ext uri="{FF2B5EF4-FFF2-40B4-BE49-F238E27FC236}">
                <a16:creationId xmlns:a16="http://schemas.microsoft.com/office/drawing/2014/main" id="{0BB93D68-9CE6-B472-A788-461B3CDD5B9E}"/>
              </a:ext>
            </a:extLst>
          </p:cNvPr>
          <p:cNvSpPr/>
          <p:nvPr/>
        </p:nvSpPr>
        <p:spPr>
          <a:xfrm flipV="1">
            <a:off x="407183" y="800199"/>
            <a:ext cx="554342" cy="1952427"/>
          </a:xfrm>
          <a:prstGeom prst="parallelogram">
            <a:avLst>
              <a:gd name="adj" fmla="val 56737"/>
            </a:avLst>
          </a:prstGeom>
          <a:solidFill>
            <a:schemeClr val="bg1">
              <a:lumMod val="8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cxnSp>
        <p:nvCxnSpPr>
          <p:cNvPr id="10" name="Straight Connector 9">
            <a:extLst>
              <a:ext uri="{FF2B5EF4-FFF2-40B4-BE49-F238E27FC236}">
                <a16:creationId xmlns:a16="http://schemas.microsoft.com/office/drawing/2014/main" id="{10CE8990-29C3-B483-E1C3-7A766988DA46}"/>
              </a:ext>
            </a:extLst>
          </p:cNvPr>
          <p:cNvCxnSpPr>
            <a:cxnSpLocks/>
          </p:cNvCxnSpPr>
          <p:nvPr/>
        </p:nvCxnSpPr>
        <p:spPr>
          <a:xfrm>
            <a:off x="3003477" y="1131217"/>
            <a:ext cx="833696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C03F4C2-F324-F1F0-44E4-F5094BD8CE12}"/>
              </a:ext>
            </a:extLst>
          </p:cNvPr>
          <p:cNvCxnSpPr/>
          <p:nvPr/>
        </p:nvCxnSpPr>
        <p:spPr>
          <a:xfrm>
            <a:off x="11359296" y="1112363"/>
            <a:ext cx="0" cy="49207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68E064A-A0C9-F074-38CD-1A4B176B7AFA}"/>
              </a:ext>
            </a:extLst>
          </p:cNvPr>
          <p:cNvSpPr txBox="1"/>
          <p:nvPr/>
        </p:nvSpPr>
        <p:spPr>
          <a:xfrm>
            <a:off x="875117" y="1242005"/>
            <a:ext cx="3067714" cy="707886"/>
          </a:xfrm>
          <a:prstGeom prst="rect">
            <a:avLst/>
          </a:prstGeom>
          <a:noFill/>
        </p:spPr>
        <p:txBody>
          <a:bodyPr wrap="square" rtlCol="0">
            <a:spAutoFit/>
          </a:bodyPr>
          <a:lstStyle/>
          <a:p>
            <a:r>
              <a:rPr lang="en-US" sz="4000" dirty="0">
                <a:solidFill>
                  <a:srgbClr val="2E3192"/>
                </a:solidFill>
                <a:latin typeface="Arial Black" panose="020B0A04020102020204" pitchFamily="34" charset="0"/>
              </a:rPr>
              <a:t>Reference</a:t>
            </a:r>
            <a:endParaRPr lang="en-IN" sz="4000" dirty="0">
              <a:solidFill>
                <a:srgbClr val="2E3192"/>
              </a:solidFill>
              <a:latin typeface="Arial Black" panose="020B0A04020102020204" pitchFamily="34" charset="0"/>
            </a:endParaRPr>
          </a:p>
        </p:txBody>
      </p:sp>
      <p:pic>
        <p:nvPicPr>
          <p:cNvPr id="6" name="Picture 5" descr="A blue text on a black background&#10;&#10;Description automatically generated">
            <a:extLst>
              <a:ext uri="{FF2B5EF4-FFF2-40B4-BE49-F238E27FC236}">
                <a16:creationId xmlns:a16="http://schemas.microsoft.com/office/drawing/2014/main" id="{BC7EDE0F-E565-0A27-DF7B-192ECA477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5649" y="205724"/>
            <a:ext cx="1801108" cy="925493"/>
          </a:xfrm>
          <a:prstGeom prst="rect">
            <a:avLst/>
          </a:prstGeom>
        </p:spPr>
      </p:pic>
      <p:cxnSp>
        <p:nvCxnSpPr>
          <p:cNvPr id="8" name="Straight Connector 7">
            <a:extLst>
              <a:ext uri="{FF2B5EF4-FFF2-40B4-BE49-F238E27FC236}">
                <a16:creationId xmlns:a16="http://schemas.microsoft.com/office/drawing/2014/main" id="{97CA5233-9934-B344-DE07-CD6EC676F958}"/>
              </a:ext>
            </a:extLst>
          </p:cNvPr>
          <p:cNvCxnSpPr>
            <a:cxnSpLocks/>
          </p:cNvCxnSpPr>
          <p:nvPr/>
        </p:nvCxnSpPr>
        <p:spPr>
          <a:xfrm>
            <a:off x="952194" y="1880262"/>
            <a:ext cx="2852055"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C852F13-4441-D710-B5D0-4F7738A981C9}"/>
              </a:ext>
            </a:extLst>
          </p:cNvPr>
          <p:cNvSpPr txBox="1"/>
          <p:nvPr/>
        </p:nvSpPr>
        <p:spPr>
          <a:xfrm>
            <a:off x="875116" y="1949891"/>
            <a:ext cx="10186579" cy="369332"/>
          </a:xfrm>
          <a:prstGeom prst="rect">
            <a:avLst/>
          </a:prstGeom>
          <a:noFill/>
        </p:spPr>
        <p:txBody>
          <a:bodyPr wrap="square">
            <a:spAutoFit/>
          </a:bodyPr>
          <a:lstStyle/>
          <a:p>
            <a:r>
              <a:rPr lang="en-IN" dirty="0"/>
              <a:t>https://fireecology.springeropen.com/articles/10.1186/s42408-022-00165-0</a:t>
            </a:r>
          </a:p>
        </p:txBody>
      </p:sp>
      <p:sp>
        <p:nvSpPr>
          <p:cNvPr id="11" name="TextBox 10">
            <a:extLst>
              <a:ext uri="{FF2B5EF4-FFF2-40B4-BE49-F238E27FC236}">
                <a16:creationId xmlns:a16="http://schemas.microsoft.com/office/drawing/2014/main" id="{438568EF-E1B5-DE3F-ECDB-2F24898B0792}"/>
              </a:ext>
            </a:extLst>
          </p:cNvPr>
          <p:cNvSpPr txBox="1"/>
          <p:nvPr/>
        </p:nvSpPr>
        <p:spPr>
          <a:xfrm>
            <a:off x="875115" y="2271111"/>
            <a:ext cx="8156573" cy="369332"/>
          </a:xfrm>
          <a:prstGeom prst="rect">
            <a:avLst/>
          </a:prstGeom>
          <a:noFill/>
        </p:spPr>
        <p:txBody>
          <a:bodyPr wrap="square">
            <a:spAutoFit/>
          </a:bodyPr>
          <a:lstStyle/>
          <a:p>
            <a:r>
              <a:rPr lang="en-IN" dirty="0"/>
              <a:t>https://link.springer.com/chapter/10.1007/978-3-319-65172-9_16</a:t>
            </a:r>
          </a:p>
        </p:txBody>
      </p:sp>
      <p:sp>
        <p:nvSpPr>
          <p:cNvPr id="14" name="TextBox 13">
            <a:extLst>
              <a:ext uri="{FF2B5EF4-FFF2-40B4-BE49-F238E27FC236}">
                <a16:creationId xmlns:a16="http://schemas.microsoft.com/office/drawing/2014/main" id="{E368552B-DF93-DAA3-F1BF-A2D6CDDF09EF}"/>
              </a:ext>
            </a:extLst>
          </p:cNvPr>
          <p:cNvSpPr txBox="1"/>
          <p:nvPr/>
        </p:nvSpPr>
        <p:spPr>
          <a:xfrm>
            <a:off x="458265" y="2554594"/>
            <a:ext cx="10949708" cy="369332"/>
          </a:xfrm>
          <a:prstGeom prst="rect">
            <a:avLst/>
          </a:prstGeom>
          <a:noFill/>
        </p:spPr>
        <p:txBody>
          <a:bodyPr wrap="square">
            <a:spAutoFit/>
          </a:bodyPr>
          <a:lstStyle/>
          <a:p>
            <a:r>
              <a:rPr lang="en-IN"/>
              <a:t>https://www.proquest.com/openview/d182bebd88844fb5d0eb568efcf325c8/1?pq-origsite=gscholar&amp;cbl=2049588</a:t>
            </a:r>
            <a:endParaRPr lang="en-IN" dirty="0"/>
          </a:p>
        </p:txBody>
      </p:sp>
      <p:sp>
        <p:nvSpPr>
          <p:cNvPr id="17" name="TextBox 16">
            <a:extLst>
              <a:ext uri="{FF2B5EF4-FFF2-40B4-BE49-F238E27FC236}">
                <a16:creationId xmlns:a16="http://schemas.microsoft.com/office/drawing/2014/main" id="{784DC5BB-4A5E-B10C-B485-67DBB7016B14}"/>
              </a:ext>
            </a:extLst>
          </p:cNvPr>
          <p:cNvSpPr txBox="1"/>
          <p:nvPr/>
        </p:nvSpPr>
        <p:spPr>
          <a:xfrm>
            <a:off x="1627192" y="2880879"/>
            <a:ext cx="6116854" cy="369332"/>
          </a:xfrm>
          <a:prstGeom prst="rect">
            <a:avLst/>
          </a:prstGeom>
          <a:noFill/>
        </p:spPr>
        <p:txBody>
          <a:bodyPr wrap="square">
            <a:spAutoFit/>
          </a:bodyPr>
          <a:lstStyle/>
          <a:p>
            <a:r>
              <a:rPr lang="en-IN" dirty="0"/>
              <a:t>https://www.hindawi.com/journals/js/2022/8044390/</a:t>
            </a:r>
          </a:p>
        </p:txBody>
      </p:sp>
      <p:sp>
        <p:nvSpPr>
          <p:cNvPr id="20" name="TextBox 19">
            <a:extLst>
              <a:ext uri="{FF2B5EF4-FFF2-40B4-BE49-F238E27FC236}">
                <a16:creationId xmlns:a16="http://schemas.microsoft.com/office/drawing/2014/main" id="{19951686-2E16-AE3E-03AA-CA5889DF4C04}"/>
              </a:ext>
            </a:extLst>
          </p:cNvPr>
          <p:cNvSpPr txBox="1"/>
          <p:nvPr/>
        </p:nvSpPr>
        <p:spPr>
          <a:xfrm>
            <a:off x="3019926" y="3246740"/>
            <a:ext cx="6116854" cy="369332"/>
          </a:xfrm>
          <a:prstGeom prst="rect">
            <a:avLst/>
          </a:prstGeom>
          <a:noFill/>
        </p:spPr>
        <p:txBody>
          <a:bodyPr wrap="square">
            <a:spAutoFit/>
          </a:bodyPr>
          <a:lstStyle/>
          <a:p>
            <a:r>
              <a:rPr lang="en-IN" dirty="0"/>
              <a:t>https://www.mdpi.com/1999-4907/12/2/217</a:t>
            </a:r>
          </a:p>
        </p:txBody>
      </p:sp>
      <p:sp>
        <p:nvSpPr>
          <p:cNvPr id="22" name="TextBox 21">
            <a:extLst>
              <a:ext uri="{FF2B5EF4-FFF2-40B4-BE49-F238E27FC236}">
                <a16:creationId xmlns:a16="http://schemas.microsoft.com/office/drawing/2014/main" id="{17FAC60B-8489-83E6-E665-0D835A468F9F}"/>
              </a:ext>
            </a:extLst>
          </p:cNvPr>
          <p:cNvSpPr txBox="1"/>
          <p:nvPr/>
        </p:nvSpPr>
        <p:spPr>
          <a:xfrm>
            <a:off x="2971250" y="3557933"/>
            <a:ext cx="6116854" cy="369332"/>
          </a:xfrm>
          <a:prstGeom prst="rect">
            <a:avLst/>
          </a:prstGeom>
          <a:noFill/>
        </p:spPr>
        <p:txBody>
          <a:bodyPr wrap="square">
            <a:spAutoFit/>
          </a:bodyPr>
          <a:lstStyle/>
          <a:p>
            <a:r>
              <a:rPr lang="en-IN" dirty="0"/>
              <a:t>https://ieeexplore.ieee.org/abstract/document/9584840</a:t>
            </a:r>
          </a:p>
        </p:txBody>
      </p:sp>
      <p:sp>
        <p:nvSpPr>
          <p:cNvPr id="24" name="TextBox 23">
            <a:extLst>
              <a:ext uri="{FF2B5EF4-FFF2-40B4-BE49-F238E27FC236}">
                <a16:creationId xmlns:a16="http://schemas.microsoft.com/office/drawing/2014/main" id="{2DB267A2-A2B2-7C20-DB88-41AEB5AD5C9B}"/>
              </a:ext>
            </a:extLst>
          </p:cNvPr>
          <p:cNvSpPr txBox="1"/>
          <p:nvPr/>
        </p:nvSpPr>
        <p:spPr>
          <a:xfrm>
            <a:off x="2874691" y="3871892"/>
            <a:ext cx="6894949" cy="369332"/>
          </a:xfrm>
          <a:prstGeom prst="rect">
            <a:avLst/>
          </a:prstGeom>
          <a:noFill/>
        </p:spPr>
        <p:txBody>
          <a:bodyPr wrap="square">
            <a:spAutoFit/>
          </a:bodyPr>
          <a:lstStyle/>
          <a:p>
            <a:r>
              <a:rPr lang="en-IN" dirty="0"/>
              <a:t>https://link.springer.com/chapter/10.1007/978-3-031-06794-5_4</a:t>
            </a:r>
          </a:p>
        </p:txBody>
      </p:sp>
      <p:sp>
        <p:nvSpPr>
          <p:cNvPr id="26" name="TextBox 25">
            <a:extLst>
              <a:ext uri="{FF2B5EF4-FFF2-40B4-BE49-F238E27FC236}">
                <a16:creationId xmlns:a16="http://schemas.microsoft.com/office/drawing/2014/main" id="{04C9B434-73B7-CA85-C802-89506B7E4669}"/>
              </a:ext>
            </a:extLst>
          </p:cNvPr>
          <p:cNvSpPr txBox="1"/>
          <p:nvPr/>
        </p:nvSpPr>
        <p:spPr>
          <a:xfrm>
            <a:off x="2826015" y="4179614"/>
            <a:ext cx="6116854" cy="369332"/>
          </a:xfrm>
          <a:prstGeom prst="rect">
            <a:avLst/>
          </a:prstGeom>
          <a:noFill/>
        </p:spPr>
        <p:txBody>
          <a:bodyPr wrap="square">
            <a:spAutoFit/>
          </a:bodyPr>
          <a:lstStyle/>
          <a:p>
            <a:r>
              <a:rPr lang="en-IN" dirty="0"/>
              <a:t>https://link.springer.com/article/10.1186/s42408-023-00216-0</a:t>
            </a:r>
          </a:p>
        </p:txBody>
      </p:sp>
      <p:sp>
        <p:nvSpPr>
          <p:cNvPr id="28" name="TextBox 27">
            <a:extLst>
              <a:ext uri="{FF2B5EF4-FFF2-40B4-BE49-F238E27FC236}">
                <a16:creationId xmlns:a16="http://schemas.microsoft.com/office/drawing/2014/main" id="{81DF9738-6DF7-E2B5-DC70-7719FF1AE341}"/>
              </a:ext>
            </a:extLst>
          </p:cNvPr>
          <p:cNvSpPr txBox="1"/>
          <p:nvPr/>
        </p:nvSpPr>
        <p:spPr>
          <a:xfrm>
            <a:off x="2408974" y="4543692"/>
            <a:ext cx="7709055" cy="369332"/>
          </a:xfrm>
          <a:prstGeom prst="rect">
            <a:avLst/>
          </a:prstGeom>
          <a:noFill/>
        </p:spPr>
        <p:txBody>
          <a:bodyPr wrap="square">
            <a:spAutoFit/>
          </a:bodyPr>
          <a:lstStyle/>
          <a:p>
            <a:r>
              <a:rPr lang="en-IN" dirty="0"/>
              <a:t>https://www.sciencedirect.com/science/article/abs/pii/S092427162100160X</a:t>
            </a:r>
          </a:p>
        </p:txBody>
      </p:sp>
      <p:sp>
        <p:nvSpPr>
          <p:cNvPr id="30" name="TextBox 29">
            <a:extLst>
              <a:ext uri="{FF2B5EF4-FFF2-40B4-BE49-F238E27FC236}">
                <a16:creationId xmlns:a16="http://schemas.microsoft.com/office/drawing/2014/main" id="{B96CA949-3626-D041-A862-E36985086BD8}"/>
              </a:ext>
            </a:extLst>
          </p:cNvPr>
          <p:cNvSpPr txBox="1"/>
          <p:nvPr/>
        </p:nvSpPr>
        <p:spPr>
          <a:xfrm>
            <a:off x="3019926" y="4907770"/>
            <a:ext cx="6116854" cy="369332"/>
          </a:xfrm>
          <a:prstGeom prst="rect">
            <a:avLst/>
          </a:prstGeom>
          <a:noFill/>
        </p:spPr>
        <p:txBody>
          <a:bodyPr wrap="square">
            <a:spAutoFit/>
          </a:bodyPr>
          <a:lstStyle/>
          <a:p>
            <a:r>
              <a:rPr lang="en-IN" dirty="0"/>
              <a:t>https://ijisae.org/index.php/IJISAE/article/view/1455</a:t>
            </a:r>
          </a:p>
        </p:txBody>
      </p:sp>
      <p:sp>
        <p:nvSpPr>
          <p:cNvPr id="32" name="TextBox 31">
            <a:extLst>
              <a:ext uri="{FF2B5EF4-FFF2-40B4-BE49-F238E27FC236}">
                <a16:creationId xmlns:a16="http://schemas.microsoft.com/office/drawing/2014/main" id="{3ACE453E-5E8C-6709-9CDE-F7CDE8B55B5F}"/>
              </a:ext>
            </a:extLst>
          </p:cNvPr>
          <p:cNvSpPr txBox="1"/>
          <p:nvPr/>
        </p:nvSpPr>
        <p:spPr>
          <a:xfrm>
            <a:off x="3101984" y="5241256"/>
            <a:ext cx="6116854" cy="369332"/>
          </a:xfrm>
          <a:prstGeom prst="rect">
            <a:avLst/>
          </a:prstGeom>
          <a:noFill/>
        </p:spPr>
        <p:txBody>
          <a:bodyPr wrap="square">
            <a:spAutoFit/>
          </a:bodyPr>
          <a:lstStyle/>
          <a:p>
            <a:r>
              <a:rPr lang="en-IN" dirty="0"/>
              <a:t>https://www.mdpi.com/1424-8220/23/3/1512</a:t>
            </a:r>
          </a:p>
        </p:txBody>
      </p:sp>
      <p:sp>
        <p:nvSpPr>
          <p:cNvPr id="34" name="TextBox 33">
            <a:extLst>
              <a:ext uri="{FF2B5EF4-FFF2-40B4-BE49-F238E27FC236}">
                <a16:creationId xmlns:a16="http://schemas.microsoft.com/office/drawing/2014/main" id="{E87BAE30-A97F-C2A3-FC95-F5333903CC2E}"/>
              </a:ext>
            </a:extLst>
          </p:cNvPr>
          <p:cNvSpPr txBox="1"/>
          <p:nvPr/>
        </p:nvSpPr>
        <p:spPr>
          <a:xfrm>
            <a:off x="3177608" y="5615995"/>
            <a:ext cx="7371680" cy="369332"/>
          </a:xfrm>
          <a:prstGeom prst="rect">
            <a:avLst/>
          </a:prstGeom>
          <a:noFill/>
        </p:spPr>
        <p:txBody>
          <a:bodyPr wrap="square">
            <a:spAutoFit/>
          </a:bodyPr>
          <a:lstStyle/>
          <a:p>
            <a:r>
              <a:rPr lang="en-IN" dirty="0"/>
              <a:t>https://www.sciencedirect.com/science/article/pii/S2214157X2030085X</a:t>
            </a:r>
          </a:p>
        </p:txBody>
      </p:sp>
    </p:spTree>
    <p:extLst>
      <p:ext uri="{BB962C8B-B14F-4D97-AF65-F5344CB8AC3E}">
        <p14:creationId xmlns:p14="http://schemas.microsoft.com/office/powerpoint/2010/main" val="3591271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123FFBC-B3C1-DA9E-53A5-1F99DFD0736B}"/>
              </a:ext>
            </a:extLst>
          </p:cNvPr>
          <p:cNvSpPr/>
          <p:nvPr/>
        </p:nvSpPr>
        <p:spPr>
          <a:xfrm>
            <a:off x="5972176" y="1131216"/>
            <a:ext cx="5616444" cy="4000621"/>
          </a:xfrm>
          <a:prstGeom prst="rect">
            <a:avLst/>
          </a:prstGeom>
          <a:solidFill>
            <a:srgbClr val="F9F9F9"/>
          </a:solidFill>
          <a:ln w="38100">
            <a:solidFill>
              <a:srgbClr val="FFC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4" name="Rectangle 3">
            <a:extLst>
              <a:ext uri="{FF2B5EF4-FFF2-40B4-BE49-F238E27FC236}">
                <a16:creationId xmlns:a16="http://schemas.microsoft.com/office/drawing/2014/main" id="{E23F5182-EACD-E9BA-495E-E32B68FAA04F}"/>
              </a:ext>
            </a:extLst>
          </p:cNvPr>
          <p:cNvSpPr/>
          <p:nvPr/>
        </p:nvSpPr>
        <p:spPr>
          <a:xfrm>
            <a:off x="0" y="1791477"/>
            <a:ext cx="11000792" cy="2621903"/>
          </a:xfrm>
          <a:prstGeom prst="rect">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8" name="Rectangle 27">
            <a:extLst>
              <a:ext uri="{FF2B5EF4-FFF2-40B4-BE49-F238E27FC236}">
                <a16:creationId xmlns:a16="http://schemas.microsoft.com/office/drawing/2014/main" id="{3E7FB21F-7096-0E01-A3FA-15AD7182F9A1}"/>
              </a:ext>
            </a:extLst>
          </p:cNvPr>
          <p:cNvSpPr/>
          <p:nvPr/>
        </p:nvSpPr>
        <p:spPr>
          <a:xfrm>
            <a:off x="8382000" y="6564553"/>
            <a:ext cx="3810000" cy="295275"/>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0" name="Picture 29" descr="A close-up of a logo">
            <a:extLst>
              <a:ext uri="{FF2B5EF4-FFF2-40B4-BE49-F238E27FC236}">
                <a16:creationId xmlns:a16="http://schemas.microsoft.com/office/drawing/2014/main" id="{73C9E561-25EC-D031-0041-473B915E9B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38" y="5794310"/>
            <a:ext cx="4183113" cy="1063690"/>
          </a:xfrm>
          <a:prstGeom prst="rect">
            <a:avLst/>
          </a:prstGeom>
        </p:spPr>
      </p:pic>
      <p:pic>
        <p:nvPicPr>
          <p:cNvPr id="2" name="Picture 1" descr="A blue text on a black background&#10;&#10;Description automatically generated">
            <a:extLst>
              <a:ext uri="{FF2B5EF4-FFF2-40B4-BE49-F238E27FC236}">
                <a16:creationId xmlns:a16="http://schemas.microsoft.com/office/drawing/2014/main" id="{E08A5574-1CFA-2143-895B-2FACBCFE98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5649" y="205724"/>
            <a:ext cx="1801108" cy="925493"/>
          </a:xfrm>
          <a:prstGeom prst="rect">
            <a:avLst/>
          </a:prstGeom>
        </p:spPr>
      </p:pic>
      <p:pic>
        <p:nvPicPr>
          <p:cNvPr id="9" name="Picture 8" descr="A blue and black logo&#10;&#10;Description automatically generated">
            <a:extLst>
              <a:ext uri="{FF2B5EF4-FFF2-40B4-BE49-F238E27FC236}">
                <a16:creationId xmlns:a16="http://schemas.microsoft.com/office/drawing/2014/main" id="{279DAECE-E765-6337-CB88-4228F470A3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9018" y="171815"/>
            <a:ext cx="1765765" cy="577970"/>
          </a:xfrm>
          <a:prstGeom prst="rect">
            <a:avLst/>
          </a:prstGeom>
        </p:spPr>
      </p:pic>
      <p:sp>
        <p:nvSpPr>
          <p:cNvPr id="10" name="TextBox 9">
            <a:extLst>
              <a:ext uri="{FF2B5EF4-FFF2-40B4-BE49-F238E27FC236}">
                <a16:creationId xmlns:a16="http://schemas.microsoft.com/office/drawing/2014/main" id="{C9E8FDB2-8F95-5234-EB48-21962CECCF87}"/>
              </a:ext>
            </a:extLst>
          </p:cNvPr>
          <p:cNvSpPr txBox="1"/>
          <p:nvPr/>
        </p:nvSpPr>
        <p:spPr>
          <a:xfrm>
            <a:off x="828674" y="2428222"/>
            <a:ext cx="7634403" cy="1323439"/>
          </a:xfrm>
          <a:prstGeom prst="rect">
            <a:avLst/>
          </a:prstGeom>
          <a:noFill/>
        </p:spPr>
        <p:txBody>
          <a:bodyPr wrap="square" rtlCol="0">
            <a:spAutoFit/>
          </a:bodyPr>
          <a:lstStyle/>
          <a:p>
            <a:r>
              <a:rPr lang="en-US" sz="8000" dirty="0">
                <a:solidFill>
                  <a:srgbClr val="F9F9F9"/>
                </a:solidFill>
                <a:latin typeface="Arial Black" panose="020B0A04020102020204" pitchFamily="34" charset="0"/>
              </a:rPr>
              <a:t>Thank You</a:t>
            </a:r>
            <a:endParaRPr lang="en-IN" sz="8000" dirty="0">
              <a:solidFill>
                <a:srgbClr val="F9F9F9"/>
              </a:solidFill>
              <a:latin typeface="Arial Black" panose="020B0A04020102020204" pitchFamily="34" charset="0"/>
            </a:endParaRPr>
          </a:p>
        </p:txBody>
      </p:sp>
    </p:spTree>
    <p:extLst>
      <p:ext uri="{BB962C8B-B14F-4D97-AF65-F5344CB8AC3E}">
        <p14:creationId xmlns:p14="http://schemas.microsoft.com/office/powerpoint/2010/main" val="2445300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0" name="Trapezium 1">
            <a:extLst>
              <a:ext uri="{FF2B5EF4-FFF2-40B4-BE49-F238E27FC236}">
                <a16:creationId xmlns:a16="http://schemas.microsoft.com/office/drawing/2014/main" id="{C80821FA-60C1-2DEB-5A4D-943D09F07DB6}"/>
              </a:ext>
            </a:extLst>
          </p:cNvPr>
          <p:cNvSpPr/>
          <p:nvPr/>
        </p:nvSpPr>
        <p:spPr>
          <a:xfrm>
            <a:off x="664901" y="5183333"/>
            <a:ext cx="4553145" cy="1768100"/>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 name="connsiteX0" fmla="*/ 6800 w 3907422"/>
              <a:gd name="connsiteY0" fmla="*/ 1301872 h 1301872"/>
              <a:gd name="connsiteX1" fmla="*/ 0 w 3907422"/>
              <a:gd name="connsiteY1" fmla="*/ 18747 h 1301872"/>
              <a:gd name="connsiteX2" fmla="*/ 2603550 w 3907422"/>
              <a:gd name="connsiteY2" fmla="*/ 0 h 1301872"/>
              <a:gd name="connsiteX3" fmla="*/ 3907422 w 3907422"/>
              <a:gd name="connsiteY3" fmla="*/ 1278353 h 1301872"/>
              <a:gd name="connsiteX4" fmla="*/ 6800 w 3907422"/>
              <a:gd name="connsiteY4" fmla="*/ 1301872 h 1301872"/>
              <a:gd name="connsiteX0" fmla="*/ 6800 w 3907422"/>
              <a:gd name="connsiteY0" fmla="*/ 1301872 h 1301872"/>
              <a:gd name="connsiteX1" fmla="*/ 0 w 3907422"/>
              <a:gd name="connsiteY1" fmla="*/ 18747 h 1301872"/>
              <a:gd name="connsiteX2" fmla="*/ 2537695 w 3907422"/>
              <a:gd name="connsiteY2" fmla="*/ 0 h 1301872"/>
              <a:gd name="connsiteX3" fmla="*/ 3907422 w 3907422"/>
              <a:gd name="connsiteY3" fmla="*/ 1278353 h 1301872"/>
              <a:gd name="connsiteX4" fmla="*/ 6800 w 3907422"/>
              <a:gd name="connsiteY4" fmla="*/ 1301872 h 1301872"/>
              <a:gd name="connsiteX0" fmla="*/ 6800 w 3907422"/>
              <a:gd name="connsiteY0" fmla="*/ 1307544 h 1307544"/>
              <a:gd name="connsiteX1" fmla="*/ 0 w 3907422"/>
              <a:gd name="connsiteY1" fmla="*/ 24419 h 1307544"/>
              <a:gd name="connsiteX2" fmla="*/ 2640136 w 3907422"/>
              <a:gd name="connsiteY2" fmla="*/ 0 h 1307544"/>
              <a:gd name="connsiteX3" fmla="*/ 3907422 w 3907422"/>
              <a:gd name="connsiteY3" fmla="*/ 1284025 h 1307544"/>
              <a:gd name="connsiteX4" fmla="*/ 6800 w 3907422"/>
              <a:gd name="connsiteY4" fmla="*/ 1307544 h 1307544"/>
              <a:gd name="connsiteX0" fmla="*/ 6800 w 3724490"/>
              <a:gd name="connsiteY0" fmla="*/ 1307544 h 1307544"/>
              <a:gd name="connsiteX1" fmla="*/ 0 w 3724490"/>
              <a:gd name="connsiteY1" fmla="*/ 24419 h 1307544"/>
              <a:gd name="connsiteX2" fmla="*/ 2640136 w 3724490"/>
              <a:gd name="connsiteY2" fmla="*/ 0 h 1307544"/>
              <a:gd name="connsiteX3" fmla="*/ 3724490 w 3724490"/>
              <a:gd name="connsiteY3" fmla="*/ 1272679 h 1307544"/>
              <a:gd name="connsiteX4" fmla="*/ 6800 w 3724490"/>
              <a:gd name="connsiteY4" fmla="*/ 1307544 h 1307544"/>
              <a:gd name="connsiteX0" fmla="*/ 6800 w 3724490"/>
              <a:gd name="connsiteY0" fmla="*/ 1335056 h 1335056"/>
              <a:gd name="connsiteX1" fmla="*/ 0 w 3724490"/>
              <a:gd name="connsiteY1" fmla="*/ 51931 h 1335056"/>
              <a:gd name="connsiteX2" fmla="*/ 2593322 w 3724490"/>
              <a:gd name="connsiteY2" fmla="*/ 0 h 1335056"/>
              <a:gd name="connsiteX3" fmla="*/ 3724490 w 3724490"/>
              <a:gd name="connsiteY3" fmla="*/ 1300191 h 1335056"/>
              <a:gd name="connsiteX4" fmla="*/ 6800 w 3724490"/>
              <a:gd name="connsiteY4" fmla="*/ 1335056 h 1335056"/>
              <a:gd name="connsiteX0" fmla="*/ 6800 w 3534241"/>
              <a:gd name="connsiteY0" fmla="*/ 1335056 h 1335056"/>
              <a:gd name="connsiteX1" fmla="*/ 0 w 3534241"/>
              <a:gd name="connsiteY1" fmla="*/ 51931 h 1335056"/>
              <a:gd name="connsiteX2" fmla="*/ 2593322 w 3534241"/>
              <a:gd name="connsiteY2" fmla="*/ 0 h 1335056"/>
              <a:gd name="connsiteX3" fmla="*/ 3534241 w 3534241"/>
              <a:gd name="connsiteY3" fmla="*/ 1286586 h 1335056"/>
              <a:gd name="connsiteX4" fmla="*/ 6800 w 3534241"/>
              <a:gd name="connsiteY4" fmla="*/ 1335056 h 1335056"/>
              <a:gd name="connsiteX0" fmla="*/ 6800 w 3534241"/>
              <a:gd name="connsiteY0" fmla="*/ 1323647 h 1323647"/>
              <a:gd name="connsiteX1" fmla="*/ 0 w 3534241"/>
              <a:gd name="connsiteY1" fmla="*/ 40522 h 1323647"/>
              <a:gd name="connsiteX2" fmla="*/ 2563748 w 3534241"/>
              <a:gd name="connsiteY2" fmla="*/ 0 h 1323647"/>
              <a:gd name="connsiteX3" fmla="*/ 3534241 w 3534241"/>
              <a:gd name="connsiteY3" fmla="*/ 1275177 h 1323647"/>
              <a:gd name="connsiteX4" fmla="*/ 6800 w 3534241"/>
              <a:gd name="connsiteY4" fmla="*/ 1323647 h 1323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4241" h="1323647">
                <a:moveTo>
                  <a:pt x="6800" y="1323647"/>
                </a:moveTo>
                <a:cubicBezTo>
                  <a:pt x="4533" y="895939"/>
                  <a:pt x="2267" y="468230"/>
                  <a:pt x="0" y="40522"/>
                </a:cubicBezTo>
                <a:lnTo>
                  <a:pt x="2563748" y="0"/>
                </a:lnTo>
                <a:lnTo>
                  <a:pt x="3534241" y="1275177"/>
                </a:lnTo>
                <a:lnTo>
                  <a:pt x="6800" y="1323647"/>
                </a:lnTo>
                <a:close/>
              </a:path>
            </a:pathLst>
          </a:cu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TextBox 18">
            <a:extLst>
              <a:ext uri="{FF2B5EF4-FFF2-40B4-BE49-F238E27FC236}">
                <a16:creationId xmlns:a16="http://schemas.microsoft.com/office/drawing/2014/main" id="{368E064A-A0C9-F074-38CD-1A4B176B7AFA}"/>
              </a:ext>
            </a:extLst>
          </p:cNvPr>
          <p:cNvSpPr txBox="1"/>
          <p:nvPr/>
        </p:nvSpPr>
        <p:spPr>
          <a:xfrm>
            <a:off x="2994049" y="1242005"/>
            <a:ext cx="3101951" cy="707886"/>
          </a:xfrm>
          <a:prstGeom prst="rect">
            <a:avLst/>
          </a:prstGeom>
          <a:noFill/>
        </p:spPr>
        <p:txBody>
          <a:bodyPr wrap="square" rtlCol="0">
            <a:spAutoFit/>
          </a:bodyPr>
          <a:lstStyle/>
          <a:p>
            <a:r>
              <a:rPr lang="en-US" sz="4000" dirty="0">
                <a:solidFill>
                  <a:srgbClr val="FFC000"/>
                </a:solidFill>
                <a:latin typeface="Arial Black" panose="020B0A04020102020204" pitchFamily="34" charset="0"/>
              </a:rPr>
              <a:t>Contents</a:t>
            </a:r>
            <a:endParaRPr lang="en-IN" sz="4000" dirty="0">
              <a:solidFill>
                <a:srgbClr val="FFC000"/>
              </a:solidFill>
              <a:latin typeface="Arial Black" panose="020B0A04020102020204" pitchFamily="34" charset="0"/>
            </a:endParaRPr>
          </a:p>
        </p:txBody>
      </p:sp>
      <p:sp>
        <p:nvSpPr>
          <p:cNvPr id="2" name="Trapezium 1">
            <a:extLst>
              <a:ext uri="{FF2B5EF4-FFF2-40B4-BE49-F238E27FC236}">
                <a16:creationId xmlns:a16="http://schemas.microsoft.com/office/drawing/2014/main" id="{B6697138-B1EB-F246-6B2A-DD6A7A36BFBC}"/>
              </a:ext>
            </a:extLst>
          </p:cNvPr>
          <p:cNvSpPr/>
          <p:nvPr/>
        </p:nvSpPr>
        <p:spPr>
          <a:xfrm>
            <a:off x="-41208" y="1"/>
            <a:ext cx="3054112" cy="809626"/>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422" h="1283125">
                <a:moveTo>
                  <a:pt x="6800" y="1283125"/>
                </a:moveTo>
                <a:cubicBezTo>
                  <a:pt x="4533" y="855417"/>
                  <a:pt x="2267" y="427708"/>
                  <a:pt x="0" y="0"/>
                </a:cubicBezTo>
                <a:lnTo>
                  <a:pt x="3262105" y="4761"/>
                </a:lnTo>
                <a:lnTo>
                  <a:pt x="3907422" y="1259606"/>
                </a:lnTo>
                <a:lnTo>
                  <a:pt x="6800" y="1283125"/>
                </a:ln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Parallelogram 3">
            <a:extLst>
              <a:ext uri="{FF2B5EF4-FFF2-40B4-BE49-F238E27FC236}">
                <a16:creationId xmlns:a16="http://schemas.microsoft.com/office/drawing/2014/main" id="{E23F5182-EACD-E9BA-495E-E32B68FAA04F}"/>
              </a:ext>
            </a:extLst>
          </p:cNvPr>
          <p:cNvSpPr/>
          <p:nvPr/>
        </p:nvSpPr>
        <p:spPr>
          <a:xfrm flipV="1">
            <a:off x="-22729" y="0"/>
            <a:ext cx="801990" cy="2885302"/>
          </a:xfrm>
          <a:prstGeom prst="parallelogram">
            <a:avLst>
              <a:gd name="adj" fmla="val 56737"/>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5" name="Picture 14" descr="A blue and black logo&#10;&#10;Description automatically generated">
            <a:extLst>
              <a:ext uri="{FF2B5EF4-FFF2-40B4-BE49-F238E27FC236}">
                <a16:creationId xmlns:a16="http://schemas.microsoft.com/office/drawing/2014/main" id="{66BC0203-6FBA-EE8B-8905-4C69D3FFD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4875" y="4958507"/>
            <a:ext cx="3254371" cy="1065221"/>
          </a:xfrm>
          <a:prstGeom prst="rect">
            <a:avLst/>
          </a:prstGeom>
        </p:spPr>
      </p:pic>
      <p:sp>
        <p:nvSpPr>
          <p:cNvPr id="3" name="Parallelogram 2">
            <a:extLst>
              <a:ext uri="{FF2B5EF4-FFF2-40B4-BE49-F238E27FC236}">
                <a16:creationId xmlns:a16="http://schemas.microsoft.com/office/drawing/2014/main" id="{0BB93D68-9CE6-B472-A788-461B3CDD5B9E}"/>
              </a:ext>
            </a:extLst>
          </p:cNvPr>
          <p:cNvSpPr/>
          <p:nvPr/>
        </p:nvSpPr>
        <p:spPr>
          <a:xfrm flipV="1">
            <a:off x="539158" y="800199"/>
            <a:ext cx="801990" cy="2885302"/>
          </a:xfrm>
          <a:prstGeom prst="parallelogram">
            <a:avLst>
              <a:gd name="adj" fmla="val 56737"/>
            </a:avLst>
          </a:prstGeom>
          <a:solidFill>
            <a:schemeClr val="bg1">
              <a:lumMod val="8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7" name="Trapezium 1">
            <a:extLst>
              <a:ext uri="{FF2B5EF4-FFF2-40B4-BE49-F238E27FC236}">
                <a16:creationId xmlns:a16="http://schemas.microsoft.com/office/drawing/2014/main" id="{C136A6E0-BCB6-1B30-D843-E2FFDDA37841}"/>
              </a:ext>
            </a:extLst>
          </p:cNvPr>
          <p:cNvSpPr/>
          <p:nvPr/>
        </p:nvSpPr>
        <p:spPr>
          <a:xfrm>
            <a:off x="-22729" y="4868241"/>
            <a:ext cx="4798243" cy="2069887"/>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 name="connsiteX0" fmla="*/ 6800 w 3907422"/>
              <a:gd name="connsiteY0" fmla="*/ 1301872 h 1301872"/>
              <a:gd name="connsiteX1" fmla="*/ 0 w 3907422"/>
              <a:gd name="connsiteY1" fmla="*/ 18747 h 1301872"/>
              <a:gd name="connsiteX2" fmla="*/ 2603550 w 3907422"/>
              <a:gd name="connsiteY2" fmla="*/ 0 h 1301872"/>
              <a:gd name="connsiteX3" fmla="*/ 3907422 w 3907422"/>
              <a:gd name="connsiteY3" fmla="*/ 1278353 h 1301872"/>
              <a:gd name="connsiteX4" fmla="*/ 6800 w 3907422"/>
              <a:gd name="connsiteY4" fmla="*/ 1301872 h 1301872"/>
              <a:gd name="connsiteX0" fmla="*/ 6800 w 3907422"/>
              <a:gd name="connsiteY0" fmla="*/ 1301872 h 1301872"/>
              <a:gd name="connsiteX1" fmla="*/ 0 w 3907422"/>
              <a:gd name="connsiteY1" fmla="*/ 18747 h 1301872"/>
              <a:gd name="connsiteX2" fmla="*/ 2537695 w 3907422"/>
              <a:gd name="connsiteY2" fmla="*/ 0 h 1301872"/>
              <a:gd name="connsiteX3" fmla="*/ 3907422 w 3907422"/>
              <a:gd name="connsiteY3" fmla="*/ 1278353 h 1301872"/>
              <a:gd name="connsiteX4" fmla="*/ 6800 w 3907422"/>
              <a:gd name="connsiteY4" fmla="*/ 1301872 h 1301872"/>
              <a:gd name="connsiteX0" fmla="*/ 6800 w 3907422"/>
              <a:gd name="connsiteY0" fmla="*/ 1307544 h 1307544"/>
              <a:gd name="connsiteX1" fmla="*/ 0 w 3907422"/>
              <a:gd name="connsiteY1" fmla="*/ 24419 h 1307544"/>
              <a:gd name="connsiteX2" fmla="*/ 2640136 w 3907422"/>
              <a:gd name="connsiteY2" fmla="*/ 0 h 1307544"/>
              <a:gd name="connsiteX3" fmla="*/ 3907422 w 3907422"/>
              <a:gd name="connsiteY3" fmla="*/ 1284025 h 1307544"/>
              <a:gd name="connsiteX4" fmla="*/ 6800 w 3907422"/>
              <a:gd name="connsiteY4" fmla="*/ 1307544 h 1307544"/>
              <a:gd name="connsiteX0" fmla="*/ 6800 w 3724490"/>
              <a:gd name="connsiteY0" fmla="*/ 1307544 h 1307544"/>
              <a:gd name="connsiteX1" fmla="*/ 0 w 3724490"/>
              <a:gd name="connsiteY1" fmla="*/ 24419 h 1307544"/>
              <a:gd name="connsiteX2" fmla="*/ 2640136 w 3724490"/>
              <a:gd name="connsiteY2" fmla="*/ 0 h 1307544"/>
              <a:gd name="connsiteX3" fmla="*/ 3724490 w 3724490"/>
              <a:gd name="connsiteY3" fmla="*/ 1272679 h 1307544"/>
              <a:gd name="connsiteX4" fmla="*/ 6800 w 3724490"/>
              <a:gd name="connsiteY4" fmla="*/ 1307544 h 1307544"/>
              <a:gd name="connsiteX0" fmla="*/ 6800 w 3724490"/>
              <a:gd name="connsiteY0" fmla="*/ 1335056 h 1335056"/>
              <a:gd name="connsiteX1" fmla="*/ 0 w 3724490"/>
              <a:gd name="connsiteY1" fmla="*/ 51931 h 1335056"/>
              <a:gd name="connsiteX2" fmla="*/ 2593322 w 3724490"/>
              <a:gd name="connsiteY2" fmla="*/ 0 h 1335056"/>
              <a:gd name="connsiteX3" fmla="*/ 3724490 w 3724490"/>
              <a:gd name="connsiteY3" fmla="*/ 1300191 h 1335056"/>
              <a:gd name="connsiteX4" fmla="*/ 6800 w 3724490"/>
              <a:gd name="connsiteY4" fmla="*/ 1335056 h 1335056"/>
              <a:gd name="connsiteX0" fmla="*/ 6800 w 3724490"/>
              <a:gd name="connsiteY0" fmla="*/ 1292241 h 1292241"/>
              <a:gd name="connsiteX1" fmla="*/ 0 w 3724490"/>
              <a:gd name="connsiteY1" fmla="*/ 9116 h 1292241"/>
              <a:gd name="connsiteX2" fmla="*/ 2605152 w 3724490"/>
              <a:gd name="connsiteY2" fmla="*/ 0 h 1292241"/>
              <a:gd name="connsiteX3" fmla="*/ 3724490 w 3724490"/>
              <a:gd name="connsiteY3" fmla="*/ 1257376 h 1292241"/>
              <a:gd name="connsiteX4" fmla="*/ 6800 w 3724490"/>
              <a:gd name="connsiteY4" fmla="*/ 1292241 h 1292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4490" h="1292241">
                <a:moveTo>
                  <a:pt x="6800" y="1292241"/>
                </a:moveTo>
                <a:cubicBezTo>
                  <a:pt x="4533" y="864533"/>
                  <a:pt x="2267" y="436824"/>
                  <a:pt x="0" y="9116"/>
                </a:cubicBezTo>
                <a:lnTo>
                  <a:pt x="2605152" y="0"/>
                </a:lnTo>
                <a:lnTo>
                  <a:pt x="3724490" y="1257376"/>
                </a:lnTo>
                <a:lnTo>
                  <a:pt x="6800" y="1292241"/>
                </a:ln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0" name="Straight Connector 9">
            <a:extLst>
              <a:ext uri="{FF2B5EF4-FFF2-40B4-BE49-F238E27FC236}">
                <a16:creationId xmlns:a16="http://schemas.microsoft.com/office/drawing/2014/main" id="{10CE8990-29C3-B483-E1C3-7A766988DA46}"/>
              </a:ext>
            </a:extLst>
          </p:cNvPr>
          <p:cNvCxnSpPr>
            <a:cxnSpLocks/>
          </p:cNvCxnSpPr>
          <p:nvPr/>
        </p:nvCxnSpPr>
        <p:spPr>
          <a:xfrm>
            <a:off x="3012904" y="1121790"/>
            <a:ext cx="833696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C03F4C2-F324-F1F0-44E4-F5094BD8CE12}"/>
              </a:ext>
            </a:extLst>
          </p:cNvPr>
          <p:cNvCxnSpPr/>
          <p:nvPr/>
        </p:nvCxnSpPr>
        <p:spPr>
          <a:xfrm>
            <a:off x="11368723" y="1102936"/>
            <a:ext cx="0" cy="49207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D606C58-F416-0D99-F990-E24911DCAC5F}"/>
              </a:ext>
            </a:extLst>
          </p:cNvPr>
          <p:cNvSpPr txBox="1"/>
          <p:nvPr/>
        </p:nvSpPr>
        <p:spPr>
          <a:xfrm>
            <a:off x="2994049" y="1983234"/>
            <a:ext cx="6677845" cy="2862322"/>
          </a:xfrm>
          <a:prstGeom prst="rect">
            <a:avLst/>
          </a:prstGeom>
          <a:noFill/>
        </p:spPr>
        <p:txBody>
          <a:bodyPr wrap="square" rtlCol="0">
            <a:spAutoFit/>
          </a:bodyPr>
          <a:lstStyle/>
          <a:p>
            <a:pPr marL="285750" indent="-285750">
              <a:buFont typeface="Arial" panose="020B0604020202020204" pitchFamily="34" charset="0"/>
              <a:buChar char="•"/>
              <a:defRPr/>
            </a:pPr>
            <a:r>
              <a:rPr lang="en-US" sz="2000" dirty="0">
                <a:solidFill>
                  <a:srgbClr val="2E3192"/>
                </a:solidFill>
              </a:rPr>
              <a:t>Abstract</a:t>
            </a:r>
          </a:p>
          <a:p>
            <a:pPr marL="285750" indent="-285750">
              <a:buFont typeface="Arial" panose="020B0604020202020204" pitchFamily="34" charset="0"/>
              <a:buChar char="•"/>
              <a:defRPr/>
            </a:pPr>
            <a:r>
              <a:rPr lang="en-US" sz="2000" dirty="0">
                <a:solidFill>
                  <a:srgbClr val="2E3192"/>
                </a:solidFill>
              </a:rPr>
              <a:t>Introduction</a:t>
            </a:r>
          </a:p>
          <a:p>
            <a:pPr marL="285750" indent="-285750">
              <a:buFont typeface="Arial" panose="020B0604020202020204" pitchFamily="34" charset="0"/>
              <a:buChar char="•"/>
              <a:defRPr/>
            </a:pPr>
            <a:r>
              <a:rPr lang="en-US" sz="2000" dirty="0">
                <a:solidFill>
                  <a:srgbClr val="2E3192"/>
                </a:solidFill>
              </a:rPr>
              <a:t>Literature Survey</a:t>
            </a:r>
          </a:p>
          <a:p>
            <a:pPr marL="285750" indent="-285750">
              <a:buFont typeface="Arial" panose="020B0604020202020204" pitchFamily="34" charset="0"/>
              <a:buChar char="•"/>
              <a:defRPr/>
            </a:pPr>
            <a:r>
              <a:rPr lang="en-US" sz="2000" dirty="0">
                <a:solidFill>
                  <a:srgbClr val="2E3192"/>
                </a:solidFill>
              </a:rPr>
              <a:t>Problem Definition </a:t>
            </a:r>
          </a:p>
          <a:p>
            <a:pPr marL="285750" indent="-285750">
              <a:buFont typeface="Arial" panose="020B0604020202020204" pitchFamily="34" charset="0"/>
              <a:buChar char="•"/>
              <a:defRPr/>
            </a:pPr>
            <a:r>
              <a:rPr lang="en-US" sz="2000" dirty="0">
                <a:solidFill>
                  <a:srgbClr val="2E3192"/>
                </a:solidFill>
              </a:rPr>
              <a:t>Proposed Work</a:t>
            </a:r>
          </a:p>
          <a:p>
            <a:pPr marL="285750" indent="-285750">
              <a:buFont typeface="Arial" panose="020B0604020202020204" pitchFamily="34" charset="0"/>
              <a:buChar char="•"/>
              <a:defRPr/>
            </a:pPr>
            <a:r>
              <a:rPr lang="en-US" sz="2000" dirty="0">
                <a:solidFill>
                  <a:srgbClr val="2E3192"/>
                </a:solidFill>
              </a:rPr>
              <a:t>Methodology &amp; Implementation</a:t>
            </a:r>
          </a:p>
          <a:p>
            <a:pPr marL="285750" indent="-285750">
              <a:buFont typeface="Arial" panose="020B0604020202020204" pitchFamily="34" charset="0"/>
              <a:buChar char="•"/>
              <a:defRPr/>
            </a:pPr>
            <a:r>
              <a:rPr lang="en-US" sz="2000" dirty="0">
                <a:solidFill>
                  <a:srgbClr val="2E3192"/>
                </a:solidFill>
              </a:rPr>
              <a:t>Results &amp; Discussions</a:t>
            </a:r>
          </a:p>
          <a:p>
            <a:pPr marL="285750" indent="-285750">
              <a:buFont typeface="Arial" panose="020B0604020202020204" pitchFamily="34" charset="0"/>
              <a:buChar char="•"/>
              <a:defRPr/>
            </a:pPr>
            <a:r>
              <a:rPr lang="en-US" sz="2000" dirty="0">
                <a:solidFill>
                  <a:srgbClr val="2E3192"/>
                </a:solidFill>
              </a:rPr>
              <a:t>Conclusion</a:t>
            </a:r>
          </a:p>
          <a:p>
            <a:pPr marL="285750" indent="-285750">
              <a:buFont typeface="Arial" panose="020B0604020202020204" pitchFamily="34" charset="0"/>
              <a:buChar char="•"/>
              <a:defRPr/>
            </a:pPr>
            <a:r>
              <a:rPr lang="en-US" sz="2000" dirty="0">
                <a:solidFill>
                  <a:srgbClr val="2E3192"/>
                </a:solidFill>
              </a:rPr>
              <a:t>Reference</a:t>
            </a:r>
          </a:p>
        </p:txBody>
      </p:sp>
      <p:pic>
        <p:nvPicPr>
          <p:cNvPr id="31" name="Picture 30" descr="A blue text on a black background&#10;&#10;Description automatically generated">
            <a:extLst>
              <a:ext uri="{FF2B5EF4-FFF2-40B4-BE49-F238E27FC236}">
                <a16:creationId xmlns:a16="http://schemas.microsoft.com/office/drawing/2014/main" id="{8F2529B9-5A7E-FCC5-98C3-62F8DBE1E0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5649" y="205724"/>
            <a:ext cx="1801108" cy="925493"/>
          </a:xfrm>
          <a:prstGeom prst="rect">
            <a:avLst/>
          </a:prstGeom>
        </p:spPr>
      </p:pic>
    </p:spTree>
    <p:extLst>
      <p:ext uri="{BB962C8B-B14F-4D97-AF65-F5344CB8AC3E}">
        <p14:creationId xmlns:p14="http://schemas.microsoft.com/office/powerpoint/2010/main" val="1630763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Trapezium 1">
            <a:extLst>
              <a:ext uri="{FF2B5EF4-FFF2-40B4-BE49-F238E27FC236}">
                <a16:creationId xmlns:a16="http://schemas.microsoft.com/office/drawing/2014/main" id="{B6697138-B1EB-F246-6B2A-DD6A7A36BFBC}"/>
              </a:ext>
            </a:extLst>
          </p:cNvPr>
          <p:cNvSpPr/>
          <p:nvPr/>
        </p:nvSpPr>
        <p:spPr>
          <a:xfrm>
            <a:off x="-41208" y="1"/>
            <a:ext cx="3054112" cy="809626"/>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422" h="1283125">
                <a:moveTo>
                  <a:pt x="6800" y="1283125"/>
                </a:moveTo>
                <a:cubicBezTo>
                  <a:pt x="4533" y="855417"/>
                  <a:pt x="2267" y="427708"/>
                  <a:pt x="0" y="0"/>
                </a:cubicBezTo>
                <a:lnTo>
                  <a:pt x="3262105" y="4761"/>
                </a:lnTo>
                <a:lnTo>
                  <a:pt x="3907422" y="1259606"/>
                </a:lnTo>
                <a:lnTo>
                  <a:pt x="6800" y="1283125"/>
                </a:ln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Parallelogram 3">
            <a:extLst>
              <a:ext uri="{FF2B5EF4-FFF2-40B4-BE49-F238E27FC236}">
                <a16:creationId xmlns:a16="http://schemas.microsoft.com/office/drawing/2014/main" id="{E23F5182-EACD-E9BA-495E-E32B68FAA04F}"/>
              </a:ext>
            </a:extLst>
          </p:cNvPr>
          <p:cNvSpPr/>
          <p:nvPr/>
        </p:nvSpPr>
        <p:spPr>
          <a:xfrm flipV="1">
            <a:off x="-22729" y="0"/>
            <a:ext cx="554342" cy="1952427"/>
          </a:xfrm>
          <a:prstGeom prst="parallelogram">
            <a:avLst>
              <a:gd name="adj" fmla="val 56737"/>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5" name="Picture 14" descr="A blue and black logo&#10;&#10;Description automatically generated">
            <a:extLst>
              <a:ext uri="{FF2B5EF4-FFF2-40B4-BE49-F238E27FC236}">
                <a16:creationId xmlns:a16="http://schemas.microsoft.com/office/drawing/2014/main" id="{66BC0203-6FBA-EE8B-8905-4C69D3FFD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265" y="115829"/>
            <a:ext cx="1765765" cy="577970"/>
          </a:xfrm>
          <a:prstGeom prst="rect">
            <a:avLst/>
          </a:prstGeom>
        </p:spPr>
      </p:pic>
      <p:sp>
        <p:nvSpPr>
          <p:cNvPr id="3" name="Parallelogram 2">
            <a:extLst>
              <a:ext uri="{FF2B5EF4-FFF2-40B4-BE49-F238E27FC236}">
                <a16:creationId xmlns:a16="http://schemas.microsoft.com/office/drawing/2014/main" id="{0BB93D68-9CE6-B472-A788-461B3CDD5B9E}"/>
              </a:ext>
            </a:extLst>
          </p:cNvPr>
          <p:cNvSpPr/>
          <p:nvPr/>
        </p:nvSpPr>
        <p:spPr>
          <a:xfrm flipV="1">
            <a:off x="407183" y="800199"/>
            <a:ext cx="554342" cy="1952427"/>
          </a:xfrm>
          <a:prstGeom prst="parallelogram">
            <a:avLst>
              <a:gd name="adj" fmla="val 56737"/>
            </a:avLst>
          </a:prstGeom>
          <a:solidFill>
            <a:schemeClr val="bg1">
              <a:lumMod val="8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cxnSp>
        <p:nvCxnSpPr>
          <p:cNvPr id="10" name="Straight Connector 9">
            <a:extLst>
              <a:ext uri="{FF2B5EF4-FFF2-40B4-BE49-F238E27FC236}">
                <a16:creationId xmlns:a16="http://schemas.microsoft.com/office/drawing/2014/main" id="{10CE8990-29C3-B483-E1C3-7A766988DA46}"/>
              </a:ext>
            </a:extLst>
          </p:cNvPr>
          <p:cNvCxnSpPr>
            <a:cxnSpLocks/>
          </p:cNvCxnSpPr>
          <p:nvPr/>
        </p:nvCxnSpPr>
        <p:spPr>
          <a:xfrm>
            <a:off x="3003477" y="1131217"/>
            <a:ext cx="833696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C03F4C2-F324-F1F0-44E4-F5094BD8CE12}"/>
              </a:ext>
            </a:extLst>
          </p:cNvPr>
          <p:cNvCxnSpPr/>
          <p:nvPr/>
        </p:nvCxnSpPr>
        <p:spPr>
          <a:xfrm>
            <a:off x="11359296" y="1112363"/>
            <a:ext cx="0" cy="49207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68E064A-A0C9-F074-38CD-1A4B176B7AFA}"/>
              </a:ext>
            </a:extLst>
          </p:cNvPr>
          <p:cNvSpPr txBox="1"/>
          <p:nvPr/>
        </p:nvSpPr>
        <p:spPr>
          <a:xfrm>
            <a:off x="875117" y="1242005"/>
            <a:ext cx="2978426" cy="707886"/>
          </a:xfrm>
          <a:prstGeom prst="rect">
            <a:avLst/>
          </a:prstGeom>
          <a:noFill/>
        </p:spPr>
        <p:txBody>
          <a:bodyPr wrap="square" rtlCol="0">
            <a:spAutoFit/>
          </a:bodyPr>
          <a:lstStyle/>
          <a:p>
            <a:r>
              <a:rPr lang="en-US" sz="4000" dirty="0">
                <a:solidFill>
                  <a:srgbClr val="2E3192"/>
                </a:solidFill>
                <a:latin typeface="Arial Black" panose="020B0A04020102020204" pitchFamily="34" charset="0"/>
              </a:rPr>
              <a:t>Abstract</a:t>
            </a:r>
            <a:endParaRPr lang="en-IN" sz="4000" dirty="0">
              <a:solidFill>
                <a:srgbClr val="2E3192"/>
              </a:solidFill>
              <a:latin typeface="Arial Black" panose="020B0A04020102020204" pitchFamily="34" charset="0"/>
            </a:endParaRPr>
          </a:p>
        </p:txBody>
      </p:sp>
      <p:pic>
        <p:nvPicPr>
          <p:cNvPr id="6" name="Picture 5" descr="A blue text on a black background&#10;&#10;Description automatically generated">
            <a:extLst>
              <a:ext uri="{FF2B5EF4-FFF2-40B4-BE49-F238E27FC236}">
                <a16:creationId xmlns:a16="http://schemas.microsoft.com/office/drawing/2014/main" id="{BC7EDE0F-E565-0A27-DF7B-192ECA477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5649" y="205724"/>
            <a:ext cx="1801108" cy="925493"/>
          </a:xfrm>
          <a:prstGeom prst="rect">
            <a:avLst/>
          </a:prstGeom>
        </p:spPr>
      </p:pic>
      <p:cxnSp>
        <p:nvCxnSpPr>
          <p:cNvPr id="8" name="Straight Connector 7">
            <a:extLst>
              <a:ext uri="{FF2B5EF4-FFF2-40B4-BE49-F238E27FC236}">
                <a16:creationId xmlns:a16="http://schemas.microsoft.com/office/drawing/2014/main" id="{97CA5233-9934-B344-DE07-CD6EC676F958}"/>
              </a:ext>
            </a:extLst>
          </p:cNvPr>
          <p:cNvCxnSpPr>
            <a:cxnSpLocks/>
          </p:cNvCxnSpPr>
          <p:nvPr/>
        </p:nvCxnSpPr>
        <p:spPr>
          <a:xfrm>
            <a:off x="952194" y="1880262"/>
            <a:ext cx="2433063"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10D9D61-E86E-C909-3466-DDABDBF4B563}"/>
              </a:ext>
            </a:extLst>
          </p:cNvPr>
          <p:cNvSpPr txBox="1"/>
          <p:nvPr/>
        </p:nvSpPr>
        <p:spPr>
          <a:xfrm>
            <a:off x="980378" y="2752626"/>
            <a:ext cx="4948784" cy="3477875"/>
          </a:xfrm>
          <a:prstGeom prst="rect">
            <a:avLst/>
          </a:prstGeom>
          <a:noFill/>
        </p:spPr>
        <p:txBody>
          <a:bodyPr wrap="square">
            <a:spAutoFit/>
          </a:bodyPr>
          <a:lstStyle/>
          <a:p>
            <a:pPr marL="342900" indent="-342900">
              <a:buFont typeface="Arial" panose="020B0604020202020204" pitchFamily="34" charset="0"/>
              <a:buChar char="•"/>
            </a:pPr>
            <a:r>
              <a:rPr lang="en-US" sz="2000" dirty="0"/>
              <a:t>Fire accidents are serious, causing economic loss, endangering lives, and harming natural resources.</a:t>
            </a:r>
          </a:p>
          <a:p>
            <a:pPr marL="342900" indent="-342900">
              <a:buFont typeface="Arial" panose="020B0604020202020204" pitchFamily="34" charset="0"/>
              <a:buChar char="•"/>
            </a:pPr>
            <a:r>
              <a:rPr lang="en-US" sz="2000" dirty="0"/>
              <a:t>Deep learning, like the CNN-LSTM hybrid model, helps detect fires in diverse settings, from forests to commercial spaces.</a:t>
            </a:r>
          </a:p>
          <a:p>
            <a:pPr marL="342900" indent="-342900">
              <a:buFont typeface="Arial" panose="020B0604020202020204" pitchFamily="34" charset="0"/>
              <a:buChar char="•"/>
            </a:pPr>
            <a:r>
              <a:rPr lang="en-US" sz="2000" dirty="0"/>
              <a:t>Combining architectures like MobileNetV2 and Xception improves fire detection accuracy, with an ensemble achieving 94% accuracy in experiments.</a:t>
            </a:r>
            <a:endParaRPr lang="en-IN" sz="2000" dirty="0"/>
          </a:p>
        </p:txBody>
      </p:sp>
      <p:pic>
        <p:nvPicPr>
          <p:cNvPr id="9" name="Image 5">
            <a:extLst>
              <a:ext uri="{FF2B5EF4-FFF2-40B4-BE49-F238E27FC236}">
                <a16:creationId xmlns:a16="http://schemas.microsoft.com/office/drawing/2014/main" id="{AAED124E-7CBB-6DA1-6FC2-ED71671440BB}"/>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6884997" y="2752626"/>
            <a:ext cx="3917476" cy="3248917"/>
          </a:xfrm>
          <a:prstGeom prst="rect">
            <a:avLst/>
          </a:prstGeom>
        </p:spPr>
      </p:pic>
    </p:spTree>
    <p:extLst>
      <p:ext uri="{BB962C8B-B14F-4D97-AF65-F5344CB8AC3E}">
        <p14:creationId xmlns:p14="http://schemas.microsoft.com/office/powerpoint/2010/main" val="4160202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Trapezium 1">
            <a:extLst>
              <a:ext uri="{FF2B5EF4-FFF2-40B4-BE49-F238E27FC236}">
                <a16:creationId xmlns:a16="http://schemas.microsoft.com/office/drawing/2014/main" id="{B6697138-B1EB-F246-6B2A-DD6A7A36BFBC}"/>
              </a:ext>
            </a:extLst>
          </p:cNvPr>
          <p:cNvSpPr/>
          <p:nvPr/>
        </p:nvSpPr>
        <p:spPr>
          <a:xfrm>
            <a:off x="-41208" y="1"/>
            <a:ext cx="3054112" cy="809626"/>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422" h="1283125">
                <a:moveTo>
                  <a:pt x="6800" y="1283125"/>
                </a:moveTo>
                <a:cubicBezTo>
                  <a:pt x="4533" y="855417"/>
                  <a:pt x="2267" y="427708"/>
                  <a:pt x="0" y="0"/>
                </a:cubicBezTo>
                <a:lnTo>
                  <a:pt x="3262105" y="4761"/>
                </a:lnTo>
                <a:lnTo>
                  <a:pt x="3907422" y="1259606"/>
                </a:lnTo>
                <a:lnTo>
                  <a:pt x="6800" y="1283125"/>
                </a:ln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Parallelogram 3">
            <a:extLst>
              <a:ext uri="{FF2B5EF4-FFF2-40B4-BE49-F238E27FC236}">
                <a16:creationId xmlns:a16="http://schemas.microsoft.com/office/drawing/2014/main" id="{E23F5182-EACD-E9BA-495E-E32B68FAA04F}"/>
              </a:ext>
            </a:extLst>
          </p:cNvPr>
          <p:cNvSpPr/>
          <p:nvPr/>
        </p:nvSpPr>
        <p:spPr>
          <a:xfrm flipV="1">
            <a:off x="-22729" y="0"/>
            <a:ext cx="554342" cy="1952427"/>
          </a:xfrm>
          <a:prstGeom prst="parallelogram">
            <a:avLst>
              <a:gd name="adj" fmla="val 56737"/>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5" name="Picture 14" descr="A blue and black logo&#10;&#10;Description automatically generated">
            <a:extLst>
              <a:ext uri="{FF2B5EF4-FFF2-40B4-BE49-F238E27FC236}">
                <a16:creationId xmlns:a16="http://schemas.microsoft.com/office/drawing/2014/main" id="{66BC0203-6FBA-EE8B-8905-4C69D3FFD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265" y="115829"/>
            <a:ext cx="1765765" cy="577970"/>
          </a:xfrm>
          <a:prstGeom prst="rect">
            <a:avLst/>
          </a:prstGeom>
        </p:spPr>
      </p:pic>
      <p:sp>
        <p:nvSpPr>
          <p:cNvPr id="3" name="Parallelogram 2">
            <a:extLst>
              <a:ext uri="{FF2B5EF4-FFF2-40B4-BE49-F238E27FC236}">
                <a16:creationId xmlns:a16="http://schemas.microsoft.com/office/drawing/2014/main" id="{0BB93D68-9CE6-B472-A788-461B3CDD5B9E}"/>
              </a:ext>
            </a:extLst>
          </p:cNvPr>
          <p:cNvSpPr/>
          <p:nvPr/>
        </p:nvSpPr>
        <p:spPr>
          <a:xfrm flipV="1">
            <a:off x="407183" y="800199"/>
            <a:ext cx="554342" cy="1952427"/>
          </a:xfrm>
          <a:prstGeom prst="parallelogram">
            <a:avLst>
              <a:gd name="adj" fmla="val 56737"/>
            </a:avLst>
          </a:prstGeom>
          <a:solidFill>
            <a:schemeClr val="bg1">
              <a:lumMod val="8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cxnSp>
        <p:nvCxnSpPr>
          <p:cNvPr id="10" name="Straight Connector 9">
            <a:extLst>
              <a:ext uri="{FF2B5EF4-FFF2-40B4-BE49-F238E27FC236}">
                <a16:creationId xmlns:a16="http://schemas.microsoft.com/office/drawing/2014/main" id="{10CE8990-29C3-B483-E1C3-7A766988DA46}"/>
              </a:ext>
            </a:extLst>
          </p:cNvPr>
          <p:cNvCxnSpPr>
            <a:cxnSpLocks/>
          </p:cNvCxnSpPr>
          <p:nvPr/>
        </p:nvCxnSpPr>
        <p:spPr>
          <a:xfrm>
            <a:off x="3003477" y="1131217"/>
            <a:ext cx="833696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C03F4C2-F324-F1F0-44E4-F5094BD8CE12}"/>
              </a:ext>
            </a:extLst>
          </p:cNvPr>
          <p:cNvCxnSpPr/>
          <p:nvPr/>
        </p:nvCxnSpPr>
        <p:spPr>
          <a:xfrm>
            <a:off x="11359296" y="1112363"/>
            <a:ext cx="0" cy="49207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68E064A-A0C9-F074-38CD-1A4B176B7AFA}"/>
              </a:ext>
            </a:extLst>
          </p:cNvPr>
          <p:cNvSpPr txBox="1"/>
          <p:nvPr/>
        </p:nvSpPr>
        <p:spPr>
          <a:xfrm>
            <a:off x="875116" y="1242005"/>
            <a:ext cx="3696879" cy="707886"/>
          </a:xfrm>
          <a:prstGeom prst="rect">
            <a:avLst/>
          </a:prstGeom>
          <a:noFill/>
        </p:spPr>
        <p:txBody>
          <a:bodyPr wrap="square" rtlCol="0">
            <a:spAutoFit/>
          </a:bodyPr>
          <a:lstStyle/>
          <a:p>
            <a:r>
              <a:rPr lang="en-US" sz="4000" dirty="0">
                <a:solidFill>
                  <a:srgbClr val="2E3192"/>
                </a:solidFill>
                <a:latin typeface="Arial Black" panose="020B0A04020102020204" pitchFamily="34" charset="0"/>
              </a:rPr>
              <a:t>Introduction</a:t>
            </a:r>
            <a:endParaRPr lang="en-IN" sz="4000" dirty="0">
              <a:solidFill>
                <a:srgbClr val="2E3192"/>
              </a:solidFill>
              <a:latin typeface="Arial Black" panose="020B0A04020102020204" pitchFamily="34" charset="0"/>
            </a:endParaRPr>
          </a:p>
        </p:txBody>
      </p:sp>
      <p:pic>
        <p:nvPicPr>
          <p:cNvPr id="6" name="Picture 5" descr="A blue text on a black background&#10;&#10;Description automatically generated">
            <a:extLst>
              <a:ext uri="{FF2B5EF4-FFF2-40B4-BE49-F238E27FC236}">
                <a16:creationId xmlns:a16="http://schemas.microsoft.com/office/drawing/2014/main" id="{BC7EDE0F-E565-0A27-DF7B-192ECA477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5649" y="205724"/>
            <a:ext cx="1801108" cy="925493"/>
          </a:xfrm>
          <a:prstGeom prst="rect">
            <a:avLst/>
          </a:prstGeom>
        </p:spPr>
      </p:pic>
      <p:cxnSp>
        <p:nvCxnSpPr>
          <p:cNvPr id="8" name="Straight Connector 7">
            <a:extLst>
              <a:ext uri="{FF2B5EF4-FFF2-40B4-BE49-F238E27FC236}">
                <a16:creationId xmlns:a16="http://schemas.microsoft.com/office/drawing/2014/main" id="{97CA5233-9934-B344-DE07-CD6EC676F958}"/>
              </a:ext>
            </a:extLst>
          </p:cNvPr>
          <p:cNvCxnSpPr>
            <a:cxnSpLocks/>
          </p:cNvCxnSpPr>
          <p:nvPr/>
        </p:nvCxnSpPr>
        <p:spPr>
          <a:xfrm>
            <a:off x="952194" y="1880262"/>
            <a:ext cx="347051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57BBDD6-8947-1A50-450D-8849EBE13308}"/>
              </a:ext>
            </a:extLst>
          </p:cNvPr>
          <p:cNvSpPr txBox="1"/>
          <p:nvPr/>
        </p:nvSpPr>
        <p:spPr>
          <a:xfrm>
            <a:off x="952194" y="2674214"/>
            <a:ext cx="9710311" cy="2862322"/>
          </a:xfrm>
          <a:prstGeom prst="rect">
            <a:avLst/>
          </a:prstGeom>
          <a:noFill/>
        </p:spPr>
        <p:txBody>
          <a:bodyPr wrap="square">
            <a:spAutoFit/>
          </a:bodyPr>
          <a:lstStyle/>
          <a:p>
            <a:pPr marL="342900" indent="-342900">
              <a:buFont typeface="Arial" panose="020B0604020202020204" pitchFamily="34" charset="0"/>
              <a:buChar char="•"/>
            </a:pPr>
            <a:r>
              <a:rPr lang="en-US" sz="2000" dirty="0"/>
              <a:t>Fire, both friend and foe throughout human history, poses significant threats, ranging from property damage to health concerns and economic strain.</a:t>
            </a:r>
          </a:p>
          <a:p>
            <a:pPr marL="342900" indent="-342900">
              <a:buFont typeface="Arial" panose="020B0604020202020204" pitchFamily="34" charset="0"/>
              <a:buChar char="•"/>
            </a:pPr>
            <a:r>
              <a:rPr lang="en-US" sz="2000" dirty="0"/>
              <a:t>Traditional fire detection and suppression technologies, while valuable, have limitations that AI-enabled surveillance technologies aim to overcome.</a:t>
            </a:r>
          </a:p>
          <a:p>
            <a:pPr marL="342900" indent="-342900">
              <a:buFont typeface="Arial" panose="020B0604020202020204" pitchFamily="34" charset="0"/>
              <a:buChar char="•"/>
            </a:pPr>
            <a:r>
              <a:rPr lang="en-US" sz="2000" dirty="0"/>
              <a:t>AI-enabled surveillance systems, leveraging advanced algorithms and data analysis, offer flexible, effective, and comprehensive approaches to fire detection and security.</a:t>
            </a:r>
          </a:p>
          <a:p>
            <a:pPr marL="342900" indent="-342900">
              <a:buFont typeface="Arial" panose="020B0604020202020204" pitchFamily="34" charset="0"/>
              <a:buChar char="•"/>
            </a:pPr>
            <a:r>
              <a:rPr lang="en-US" sz="2000" dirty="0"/>
              <a:t> Cutting-edge AI models like the hybrid CNN-LSTM and combined Xception and MobileNetV2 architectures show promise in enhancing fire detection accuracy and efficacy, potentially advancing fire detection technologies significantly.</a:t>
            </a:r>
            <a:endParaRPr lang="en-IN" sz="2000" dirty="0"/>
          </a:p>
        </p:txBody>
      </p:sp>
    </p:spTree>
    <p:extLst>
      <p:ext uri="{BB962C8B-B14F-4D97-AF65-F5344CB8AC3E}">
        <p14:creationId xmlns:p14="http://schemas.microsoft.com/office/powerpoint/2010/main" val="1249296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Trapezium 1">
            <a:extLst>
              <a:ext uri="{FF2B5EF4-FFF2-40B4-BE49-F238E27FC236}">
                <a16:creationId xmlns:a16="http://schemas.microsoft.com/office/drawing/2014/main" id="{B6697138-B1EB-F246-6B2A-DD6A7A36BFBC}"/>
              </a:ext>
            </a:extLst>
          </p:cNvPr>
          <p:cNvSpPr/>
          <p:nvPr/>
        </p:nvSpPr>
        <p:spPr>
          <a:xfrm>
            <a:off x="-41208" y="1"/>
            <a:ext cx="3054112" cy="809626"/>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422" h="1283125">
                <a:moveTo>
                  <a:pt x="6800" y="1283125"/>
                </a:moveTo>
                <a:cubicBezTo>
                  <a:pt x="4533" y="855417"/>
                  <a:pt x="2267" y="427708"/>
                  <a:pt x="0" y="0"/>
                </a:cubicBezTo>
                <a:lnTo>
                  <a:pt x="3262105" y="4761"/>
                </a:lnTo>
                <a:lnTo>
                  <a:pt x="3907422" y="1259606"/>
                </a:lnTo>
                <a:lnTo>
                  <a:pt x="6800" y="1283125"/>
                </a:ln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Parallelogram 3">
            <a:extLst>
              <a:ext uri="{FF2B5EF4-FFF2-40B4-BE49-F238E27FC236}">
                <a16:creationId xmlns:a16="http://schemas.microsoft.com/office/drawing/2014/main" id="{E23F5182-EACD-E9BA-495E-E32B68FAA04F}"/>
              </a:ext>
            </a:extLst>
          </p:cNvPr>
          <p:cNvSpPr/>
          <p:nvPr/>
        </p:nvSpPr>
        <p:spPr>
          <a:xfrm flipV="1">
            <a:off x="-22729" y="0"/>
            <a:ext cx="554342" cy="1952427"/>
          </a:xfrm>
          <a:prstGeom prst="parallelogram">
            <a:avLst>
              <a:gd name="adj" fmla="val 56737"/>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5" name="Picture 14" descr="A blue and black logo&#10;&#10;Description automatically generated">
            <a:extLst>
              <a:ext uri="{FF2B5EF4-FFF2-40B4-BE49-F238E27FC236}">
                <a16:creationId xmlns:a16="http://schemas.microsoft.com/office/drawing/2014/main" id="{66BC0203-6FBA-EE8B-8905-4C69D3FFD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265" y="115829"/>
            <a:ext cx="1765765" cy="577970"/>
          </a:xfrm>
          <a:prstGeom prst="rect">
            <a:avLst/>
          </a:prstGeom>
        </p:spPr>
      </p:pic>
      <p:sp>
        <p:nvSpPr>
          <p:cNvPr id="3" name="Parallelogram 2">
            <a:extLst>
              <a:ext uri="{FF2B5EF4-FFF2-40B4-BE49-F238E27FC236}">
                <a16:creationId xmlns:a16="http://schemas.microsoft.com/office/drawing/2014/main" id="{0BB93D68-9CE6-B472-A788-461B3CDD5B9E}"/>
              </a:ext>
            </a:extLst>
          </p:cNvPr>
          <p:cNvSpPr/>
          <p:nvPr/>
        </p:nvSpPr>
        <p:spPr>
          <a:xfrm flipV="1">
            <a:off x="407183" y="800199"/>
            <a:ext cx="554342" cy="1952427"/>
          </a:xfrm>
          <a:prstGeom prst="parallelogram">
            <a:avLst>
              <a:gd name="adj" fmla="val 56737"/>
            </a:avLst>
          </a:prstGeom>
          <a:solidFill>
            <a:schemeClr val="bg1">
              <a:lumMod val="8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cxnSp>
        <p:nvCxnSpPr>
          <p:cNvPr id="10" name="Straight Connector 9">
            <a:extLst>
              <a:ext uri="{FF2B5EF4-FFF2-40B4-BE49-F238E27FC236}">
                <a16:creationId xmlns:a16="http://schemas.microsoft.com/office/drawing/2014/main" id="{10CE8990-29C3-B483-E1C3-7A766988DA46}"/>
              </a:ext>
            </a:extLst>
          </p:cNvPr>
          <p:cNvCxnSpPr>
            <a:cxnSpLocks/>
          </p:cNvCxnSpPr>
          <p:nvPr/>
        </p:nvCxnSpPr>
        <p:spPr>
          <a:xfrm>
            <a:off x="3003477" y="1131217"/>
            <a:ext cx="833696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C03F4C2-F324-F1F0-44E4-F5094BD8CE12}"/>
              </a:ext>
            </a:extLst>
          </p:cNvPr>
          <p:cNvCxnSpPr/>
          <p:nvPr/>
        </p:nvCxnSpPr>
        <p:spPr>
          <a:xfrm>
            <a:off x="11359296" y="1112363"/>
            <a:ext cx="0" cy="49207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68E064A-A0C9-F074-38CD-1A4B176B7AFA}"/>
              </a:ext>
            </a:extLst>
          </p:cNvPr>
          <p:cNvSpPr txBox="1"/>
          <p:nvPr/>
        </p:nvSpPr>
        <p:spPr>
          <a:xfrm>
            <a:off x="875116" y="1242005"/>
            <a:ext cx="5049823" cy="707886"/>
          </a:xfrm>
          <a:prstGeom prst="rect">
            <a:avLst/>
          </a:prstGeom>
          <a:noFill/>
        </p:spPr>
        <p:txBody>
          <a:bodyPr wrap="square" rtlCol="0">
            <a:spAutoFit/>
          </a:bodyPr>
          <a:lstStyle/>
          <a:p>
            <a:r>
              <a:rPr lang="en-US" sz="4000" dirty="0">
                <a:solidFill>
                  <a:srgbClr val="2E3192"/>
                </a:solidFill>
                <a:latin typeface="Arial Black" panose="020B0A04020102020204" pitchFamily="34" charset="0"/>
              </a:rPr>
              <a:t>Literature Survey</a:t>
            </a:r>
            <a:endParaRPr lang="en-IN" sz="4000" dirty="0">
              <a:solidFill>
                <a:srgbClr val="2E3192"/>
              </a:solidFill>
              <a:latin typeface="Arial Black" panose="020B0A04020102020204" pitchFamily="34" charset="0"/>
            </a:endParaRPr>
          </a:p>
        </p:txBody>
      </p:sp>
      <p:pic>
        <p:nvPicPr>
          <p:cNvPr id="6" name="Picture 5" descr="A blue text on a black background&#10;&#10;Description automatically generated">
            <a:extLst>
              <a:ext uri="{FF2B5EF4-FFF2-40B4-BE49-F238E27FC236}">
                <a16:creationId xmlns:a16="http://schemas.microsoft.com/office/drawing/2014/main" id="{BC7EDE0F-E565-0A27-DF7B-192ECA477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5649" y="205724"/>
            <a:ext cx="1801108" cy="925493"/>
          </a:xfrm>
          <a:prstGeom prst="rect">
            <a:avLst/>
          </a:prstGeom>
        </p:spPr>
      </p:pic>
      <p:cxnSp>
        <p:nvCxnSpPr>
          <p:cNvPr id="8" name="Straight Connector 7">
            <a:extLst>
              <a:ext uri="{FF2B5EF4-FFF2-40B4-BE49-F238E27FC236}">
                <a16:creationId xmlns:a16="http://schemas.microsoft.com/office/drawing/2014/main" id="{97CA5233-9934-B344-DE07-CD6EC676F958}"/>
              </a:ext>
            </a:extLst>
          </p:cNvPr>
          <p:cNvCxnSpPr>
            <a:cxnSpLocks/>
          </p:cNvCxnSpPr>
          <p:nvPr/>
        </p:nvCxnSpPr>
        <p:spPr>
          <a:xfrm>
            <a:off x="952194" y="1880262"/>
            <a:ext cx="4898100"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4EEECC8-FA2A-1407-3811-282660BCD9C8}"/>
              </a:ext>
            </a:extLst>
          </p:cNvPr>
          <p:cNvSpPr txBox="1"/>
          <p:nvPr/>
        </p:nvSpPr>
        <p:spPr>
          <a:xfrm>
            <a:off x="961525" y="2752626"/>
            <a:ext cx="9568217" cy="2862322"/>
          </a:xfrm>
          <a:prstGeom prst="rect">
            <a:avLst/>
          </a:prstGeom>
          <a:noFill/>
        </p:spPr>
        <p:txBody>
          <a:bodyPr wrap="square">
            <a:spAutoFit/>
          </a:bodyPr>
          <a:lstStyle/>
          <a:p>
            <a:pPr marL="342900" indent="-342900">
              <a:buFont typeface="Arial" panose="020B0604020202020204" pitchFamily="34" charset="0"/>
              <a:buChar char="•"/>
            </a:pPr>
            <a:r>
              <a:rPr lang="en-US" sz="2000" dirty="0"/>
              <a:t>Researchers use diverse datasets and advanced deep learning methods, including transfer learning, to improve fire detection accuracy.</a:t>
            </a:r>
          </a:p>
          <a:p>
            <a:pPr marL="342900" indent="-342900">
              <a:buFont typeface="Arial" panose="020B0604020202020204" pitchFamily="34" charset="0"/>
              <a:buChar char="•"/>
            </a:pPr>
            <a:r>
              <a:rPr lang="en-US" sz="2000" dirty="0"/>
              <a:t>Deeper CNN models like VGG16 and ResNet50, with optimized fully connected layers, excel at detecting fires even in challenging, imbalanced datasets.</a:t>
            </a:r>
          </a:p>
          <a:p>
            <a:pPr marL="342900" indent="-342900">
              <a:buFont typeface="Arial" panose="020B0604020202020204" pitchFamily="34" charset="0"/>
              <a:buChar char="•"/>
            </a:pPr>
            <a:r>
              <a:rPr lang="en-US" sz="2000" dirty="0"/>
              <a:t>New deep learning systems such as Fire Net and DTA tackle fire detection challenges like imbalanced data and dynamic fire behavior with unique architectures.</a:t>
            </a:r>
          </a:p>
          <a:p>
            <a:pPr marL="342900" indent="-342900">
              <a:buFont typeface="Arial" panose="020B0604020202020204" pitchFamily="34" charset="0"/>
              <a:buChar char="•"/>
            </a:pPr>
            <a:r>
              <a:rPr lang="en-US" sz="2000" dirty="0"/>
              <a:t>Emerging technologies like Vision Transformers (</a:t>
            </a:r>
            <a:r>
              <a:rPr lang="en-US" sz="2000" dirty="0" err="1"/>
              <a:t>ViT</a:t>
            </a:r>
            <a:r>
              <a:rPr lang="en-US" sz="2000" dirty="0"/>
              <a:t>) provide innovative solutions for fire monitoring, offering high accuracy and early detection capabilities in security video systems.</a:t>
            </a:r>
            <a:endParaRPr lang="en-IN" sz="2000" dirty="0"/>
          </a:p>
        </p:txBody>
      </p:sp>
    </p:spTree>
    <p:extLst>
      <p:ext uri="{BB962C8B-B14F-4D97-AF65-F5344CB8AC3E}">
        <p14:creationId xmlns:p14="http://schemas.microsoft.com/office/powerpoint/2010/main" val="29495462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Trapezium 1">
            <a:extLst>
              <a:ext uri="{FF2B5EF4-FFF2-40B4-BE49-F238E27FC236}">
                <a16:creationId xmlns:a16="http://schemas.microsoft.com/office/drawing/2014/main" id="{B6697138-B1EB-F246-6B2A-DD6A7A36BFBC}"/>
              </a:ext>
            </a:extLst>
          </p:cNvPr>
          <p:cNvSpPr/>
          <p:nvPr/>
        </p:nvSpPr>
        <p:spPr>
          <a:xfrm>
            <a:off x="-41208" y="1"/>
            <a:ext cx="3054112" cy="809626"/>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422" h="1283125">
                <a:moveTo>
                  <a:pt x="6800" y="1283125"/>
                </a:moveTo>
                <a:cubicBezTo>
                  <a:pt x="4533" y="855417"/>
                  <a:pt x="2267" y="427708"/>
                  <a:pt x="0" y="0"/>
                </a:cubicBezTo>
                <a:lnTo>
                  <a:pt x="3262105" y="4761"/>
                </a:lnTo>
                <a:lnTo>
                  <a:pt x="3907422" y="1259606"/>
                </a:lnTo>
                <a:lnTo>
                  <a:pt x="6800" y="1283125"/>
                </a:ln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Parallelogram 3">
            <a:extLst>
              <a:ext uri="{FF2B5EF4-FFF2-40B4-BE49-F238E27FC236}">
                <a16:creationId xmlns:a16="http://schemas.microsoft.com/office/drawing/2014/main" id="{E23F5182-EACD-E9BA-495E-E32B68FAA04F}"/>
              </a:ext>
            </a:extLst>
          </p:cNvPr>
          <p:cNvSpPr/>
          <p:nvPr/>
        </p:nvSpPr>
        <p:spPr>
          <a:xfrm flipV="1">
            <a:off x="-22729" y="0"/>
            <a:ext cx="554342" cy="1952427"/>
          </a:xfrm>
          <a:prstGeom prst="parallelogram">
            <a:avLst>
              <a:gd name="adj" fmla="val 56737"/>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5" name="Picture 14" descr="A blue and black logo&#10;&#10;Description automatically generated">
            <a:extLst>
              <a:ext uri="{FF2B5EF4-FFF2-40B4-BE49-F238E27FC236}">
                <a16:creationId xmlns:a16="http://schemas.microsoft.com/office/drawing/2014/main" id="{66BC0203-6FBA-EE8B-8905-4C69D3FFD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265" y="115829"/>
            <a:ext cx="1765765" cy="577970"/>
          </a:xfrm>
          <a:prstGeom prst="rect">
            <a:avLst/>
          </a:prstGeom>
        </p:spPr>
      </p:pic>
      <p:sp>
        <p:nvSpPr>
          <p:cNvPr id="3" name="Parallelogram 2">
            <a:extLst>
              <a:ext uri="{FF2B5EF4-FFF2-40B4-BE49-F238E27FC236}">
                <a16:creationId xmlns:a16="http://schemas.microsoft.com/office/drawing/2014/main" id="{0BB93D68-9CE6-B472-A788-461B3CDD5B9E}"/>
              </a:ext>
            </a:extLst>
          </p:cNvPr>
          <p:cNvSpPr/>
          <p:nvPr/>
        </p:nvSpPr>
        <p:spPr>
          <a:xfrm flipV="1">
            <a:off x="407183" y="800199"/>
            <a:ext cx="554342" cy="1952427"/>
          </a:xfrm>
          <a:prstGeom prst="parallelogram">
            <a:avLst>
              <a:gd name="adj" fmla="val 56737"/>
            </a:avLst>
          </a:prstGeom>
          <a:solidFill>
            <a:schemeClr val="bg1">
              <a:lumMod val="8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cxnSp>
        <p:nvCxnSpPr>
          <p:cNvPr id="10" name="Straight Connector 9">
            <a:extLst>
              <a:ext uri="{FF2B5EF4-FFF2-40B4-BE49-F238E27FC236}">
                <a16:creationId xmlns:a16="http://schemas.microsoft.com/office/drawing/2014/main" id="{10CE8990-29C3-B483-E1C3-7A766988DA46}"/>
              </a:ext>
            </a:extLst>
          </p:cNvPr>
          <p:cNvCxnSpPr>
            <a:cxnSpLocks/>
          </p:cNvCxnSpPr>
          <p:nvPr/>
        </p:nvCxnSpPr>
        <p:spPr>
          <a:xfrm>
            <a:off x="3003477" y="1131217"/>
            <a:ext cx="833696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C03F4C2-F324-F1F0-44E4-F5094BD8CE12}"/>
              </a:ext>
            </a:extLst>
          </p:cNvPr>
          <p:cNvCxnSpPr/>
          <p:nvPr/>
        </p:nvCxnSpPr>
        <p:spPr>
          <a:xfrm>
            <a:off x="11359296" y="1112363"/>
            <a:ext cx="0" cy="49207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68E064A-A0C9-F074-38CD-1A4B176B7AFA}"/>
              </a:ext>
            </a:extLst>
          </p:cNvPr>
          <p:cNvSpPr txBox="1"/>
          <p:nvPr/>
        </p:nvSpPr>
        <p:spPr>
          <a:xfrm>
            <a:off x="875116" y="1242005"/>
            <a:ext cx="5595407" cy="707886"/>
          </a:xfrm>
          <a:prstGeom prst="rect">
            <a:avLst/>
          </a:prstGeom>
          <a:noFill/>
        </p:spPr>
        <p:txBody>
          <a:bodyPr wrap="square" rtlCol="0">
            <a:spAutoFit/>
          </a:bodyPr>
          <a:lstStyle/>
          <a:p>
            <a:r>
              <a:rPr lang="en-US" sz="4000" dirty="0">
                <a:solidFill>
                  <a:srgbClr val="2E3192"/>
                </a:solidFill>
                <a:latin typeface="Arial Black" panose="020B0A04020102020204" pitchFamily="34" charset="0"/>
              </a:rPr>
              <a:t>Problem Definition </a:t>
            </a:r>
            <a:endParaRPr lang="en-IN" sz="4000" dirty="0">
              <a:solidFill>
                <a:srgbClr val="2E3192"/>
              </a:solidFill>
              <a:latin typeface="Arial Black" panose="020B0A04020102020204" pitchFamily="34" charset="0"/>
            </a:endParaRPr>
          </a:p>
        </p:txBody>
      </p:sp>
      <p:pic>
        <p:nvPicPr>
          <p:cNvPr id="6" name="Picture 5" descr="A blue text on a black background&#10;&#10;Description automatically generated">
            <a:extLst>
              <a:ext uri="{FF2B5EF4-FFF2-40B4-BE49-F238E27FC236}">
                <a16:creationId xmlns:a16="http://schemas.microsoft.com/office/drawing/2014/main" id="{BC7EDE0F-E565-0A27-DF7B-192ECA477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5649" y="205724"/>
            <a:ext cx="1801108" cy="925493"/>
          </a:xfrm>
          <a:prstGeom prst="rect">
            <a:avLst/>
          </a:prstGeom>
        </p:spPr>
      </p:pic>
      <p:cxnSp>
        <p:nvCxnSpPr>
          <p:cNvPr id="8" name="Straight Connector 7">
            <a:extLst>
              <a:ext uri="{FF2B5EF4-FFF2-40B4-BE49-F238E27FC236}">
                <a16:creationId xmlns:a16="http://schemas.microsoft.com/office/drawing/2014/main" id="{97CA5233-9934-B344-DE07-CD6EC676F958}"/>
              </a:ext>
            </a:extLst>
          </p:cNvPr>
          <p:cNvCxnSpPr>
            <a:cxnSpLocks/>
          </p:cNvCxnSpPr>
          <p:nvPr/>
        </p:nvCxnSpPr>
        <p:spPr>
          <a:xfrm>
            <a:off x="952194" y="1880262"/>
            <a:ext cx="514380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2969D01D-18FB-2ED4-94AC-8258A6B9675C}"/>
              </a:ext>
            </a:extLst>
          </p:cNvPr>
          <p:cNvSpPr txBox="1"/>
          <p:nvPr/>
        </p:nvSpPr>
        <p:spPr>
          <a:xfrm>
            <a:off x="952194" y="2876785"/>
            <a:ext cx="9896169" cy="2554545"/>
          </a:xfrm>
          <a:prstGeom prst="rect">
            <a:avLst/>
          </a:prstGeom>
          <a:noFill/>
        </p:spPr>
        <p:txBody>
          <a:bodyPr wrap="square">
            <a:spAutoFit/>
          </a:bodyPr>
          <a:lstStyle/>
          <a:p>
            <a:r>
              <a:rPr lang="en-US" sz="2000" dirty="0"/>
              <a:t>Despite advancements in fire detection technologies, current methods such as heat sensors and smoke detectors have limitations in accurately detecting fires in diverse environments. These limitations include susceptibility to false alarms, inefficiency in detecting low-smoke or slow-burning fires, and challenges in outdoor or highly humid areas. Additionally, traditional methods may struggle with detecting fires in the early stages or in situations involving flammable substances or electrical equipment. Furthermore, the computational intensity and requirement for large datasets in training deep learning models for fire detection pose challenges.</a:t>
            </a:r>
            <a:endParaRPr lang="en-IN" sz="2000" dirty="0"/>
          </a:p>
        </p:txBody>
      </p:sp>
    </p:spTree>
    <p:extLst>
      <p:ext uri="{BB962C8B-B14F-4D97-AF65-F5344CB8AC3E}">
        <p14:creationId xmlns:p14="http://schemas.microsoft.com/office/powerpoint/2010/main" val="189040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Trapezium 1">
            <a:extLst>
              <a:ext uri="{FF2B5EF4-FFF2-40B4-BE49-F238E27FC236}">
                <a16:creationId xmlns:a16="http://schemas.microsoft.com/office/drawing/2014/main" id="{B6697138-B1EB-F246-6B2A-DD6A7A36BFBC}"/>
              </a:ext>
            </a:extLst>
          </p:cNvPr>
          <p:cNvSpPr/>
          <p:nvPr/>
        </p:nvSpPr>
        <p:spPr>
          <a:xfrm>
            <a:off x="-41208" y="1"/>
            <a:ext cx="3054112" cy="809626"/>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422" h="1283125">
                <a:moveTo>
                  <a:pt x="6800" y="1283125"/>
                </a:moveTo>
                <a:cubicBezTo>
                  <a:pt x="4533" y="855417"/>
                  <a:pt x="2267" y="427708"/>
                  <a:pt x="0" y="0"/>
                </a:cubicBezTo>
                <a:lnTo>
                  <a:pt x="3262105" y="4761"/>
                </a:lnTo>
                <a:lnTo>
                  <a:pt x="3907422" y="1259606"/>
                </a:lnTo>
                <a:lnTo>
                  <a:pt x="6800" y="1283125"/>
                </a:ln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Parallelogram 3">
            <a:extLst>
              <a:ext uri="{FF2B5EF4-FFF2-40B4-BE49-F238E27FC236}">
                <a16:creationId xmlns:a16="http://schemas.microsoft.com/office/drawing/2014/main" id="{E23F5182-EACD-E9BA-495E-E32B68FAA04F}"/>
              </a:ext>
            </a:extLst>
          </p:cNvPr>
          <p:cNvSpPr/>
          <p:nvPr/>
        </p:nvSpPr>
        <p:spPr>
          <a:xfrm flipV="1">
            <a:off x="-22729" y="0"/>
            <a:ext cx="554342" cy="1952427"/>
          </a:xfrm>
          <a:prstGeom prst="parallelogram">
            <a:avLst>
              <a:gd name="adj" fmla="val 56737"/>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5" name="Picture 14" descr="A blue and black logo&#10;&#10;Description automatically generated">
            <a:extLst>
              <a:ext uri="{FF2B5EF4-FFF2-40B4-BE49-F238E27FC236}">
                <a16:creationId xmlns:a16="http://schemas.microsoft.com/office/drawing/2014/main" id="{66BC0203-6FBA-EE8B-8905-4C69D3FFD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265" y="115829"/>
            <a:ext cx="1765765" cy="577970"/>
          </a:xfrm>
          <a:prstGeom prst="rect">
            <a:avLst/>
          </a:prstGeom>
        </p:spPr>
      </p:pic>
      <p:sp>
        <p:nvSpPr>
          <p:cNvPr id="3" name="Parallelogram 2">
            <a:extLst>
              <a:ext uri="{FF2B5EF4-FFF2-40B4-BE49-F238E27FC236}">
                <a16:creationId xmlns:a16="http://schemas.microsoft.com/office/drawing/2014/main" id="{0BB93D68-9CE6-B472-A788-461B3CDD5B9E}"/>
              </a:ext>
            </a:extLst>
          </p:cNvPr>
          <p:cNvSpPr/>
          <p:nvPr/>
        </p:nvSpPr>
        <p:spPr>
          <a:xfrm flipV="1">
            <a:off x="407183" y="800199"/>
            <a:ext cx="554342" cy="1952427"/>
          </a:xfrm>
          <a:prstGeom prst="parallelogram">
            <a:avLst>
              <a:gd name="adj" fmla="val 56737"/>
            </a:avLst>
          </a:prstGeom>
          <a:solidFill>
            <a:schemeClr val="bg1">
              <a:lumMod val="8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cxnSp>
        <p:nvCxnSpPr>
          <p:cNvPr id="10" name="Straight Connector 9">
            <a:extLst>
              <a:ext uri="{FF2B5EF4-FFF2-40B4-BE49-F238E27FC236}">
                <a16:creationId xmlns:a16="http://schemas.microsoft.com/office/drawing/2014/main" id="{10CE8990-29C3-B483-E1C3-7A766988DA46}"/>
              </a:ext>
            </a:extLst>
          </p:cNvPr>
          <p:cNvCxnSpPr>
            <a:cxnSpLocks/>
          </p:cNvCxnSpPr>
          <p:nvPr/>
        </p:nvCxnSpPr>
        <p:spPr>
          <a:xfrm>
            <a:off x="3003477" y="1131217"/>
            <a:ext cx="833696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C03F4C2-F324-F1F0-44E4-F5094BD8CE12}"/>
              </a:ext>
            </a:extLst>
          </p:cNvPr>
          <p:cNvCxnSpPr/>
          <p:nvPr/>
        </p:nvCxnSpPr>
        <p:spPr>
          <a:xfrm>
            <a:off x="11359296" y="1112363"/>
            <a:ext cx="0" cy="49207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68E064A-A0C9-F074-38CD-1A4B176B7AFA}"/>
              </a:ext>
            </a:extLst>
          </p:cNvPr>
          <p:cNvSpPr txBox="1"/>
          <p:nvPr/>
        </p:nvSpPr>
        <p:spPr>
          <a:xfrm>
            <a:off x="875116" y="1242005"/>
            <a:ext cx="5595407" cy="707886"/>
          </a:xfrm>
          <a:prstGeom prst="rect">
            <a:avLst/>
          </a:prstGeom>
          <a:noFill/>
        </p:spPr>
        <p:txBody>
          <a:bodyPr wrap="square" rtlCol="0">
            <a:spAutoFit/>
          </a:bodyPr>
          <a:lstStyle/>
          <a:p>
            <a:r>
              <a:rPr lang="en-US" sz="4000" dirty="0">
                <a:solidFill>
                  <a:srgbClr val="2E3192"/>
                </a:solidFill>
                <a:latin typeface="Arial Black" panose="020B0A04020102020204" pitchFamily="34" charset="0"/>
              </a:rPr>
              <a:t>Proposed Work</a:t>
            </a:r>
            <a:endParaRPr lang="en-IN" sz="4000" dirty="0">
              <a:solidFill>
                <a:srgbClr val="2E3192"/>
              </a:solidFill>
              <a:latin typeface="Arial Black" panose="020B0A04020102020204" pitchFamily="34" charset="0"/>
            </a:endParaRPr>
          </a:p>
        </p:txBody>
      </p:sp>
      <p:pic>
        <p:nvPicPr>
          <p:cNvPr id="6" name="Picture 5" descr="A blue text on a black background&#10;&#10;Description automatically generated">
            <a:extLst>
              <a:ext uri="{FF2B5EF4-FFF2-40B4-BE49-F238E27FC236}">
                <a16:creationId xmlns:a16="http://schemas.microsoft.com/office/drawing/2014/main" id="{BC7EDE0F-E565-0A27-DF7B-192ECA477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5649" y="205724"/>
            <a:ext cx="1801108" cy="925493"/>
          </a:xfrm>
          <a:prstGeom prst="rect">
            <a:avLst/>
          </a:prstGeom>
        </p:spPr>
      </p:pic>
      <p:cxnSp>
        <p:nvCxnSpPr>
          <p:cNvPr id="8" name="Straight Connector 7">
            <a:extLst>
              <a:ext uri="{FF2B5EF4-FFF2-40B4-BE49-F238E27FC236}">
                <a16:creationId xmlns:a16="http://schemas.microsoft.com/office/drawing/2014/main" id="{97CA5233-9934-B344-DE07-CD6EC676F958}"/>
              </a:ext>
            </a:extLst>
          </p:cNvPr>
          <p:cNvCxnSpPr>
            <a:cxnSpLocks/>
          </p:cNvCxnSpPr>
          <p:nvPr/>
        </p:nvCxnSpPr>
        <p:spPr>
          <a:xfrm>
            <a:off x="952194" y="1880262"/>
            <a:ext cx="4207635"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930BCA4-AB3D-1EDA-B04D-A61E6C318C54}"/>
              </a:ext>
            </a:extLst>
          </p:cNvPr>
          <p:cNvSpPr txBox="1"/>
          <p:nvPr/>
        </p:nvSpPr>
        <p:spPr>
          <a:xfrm>
            <a:off x="993903" y="3011659"/>
            <a:ext cx="9943601" cy="2554545"/>
          </a:xfrm>
          <a:prstGeom prst="rect">
            <a:avLst/>
          </a:prstGeom>
          <a:noFill/>
        </p:spPr>
        <p:txBody>
          <a:bodyPr wrap="square">
            <a:spAutoFit/>
          </a:bodyPr>
          <a:lstStyle/>
          <a:p>
            <a:r>
              <a:rPr lang="en-US" sz="2000" dirty="0"/>
              <a:t>This study proposes the development and evaluation of deep learning models for fire detection. Specifically, the study focuses on implementing a hybrid CNN-LSTM model, which combines Convolutional Neural Networks (CNNs) for spatial feature extraction and Long Short-Term Memory (LSTM) networks for temporal sequence analysis. Additionally, an ensemble approach using transfer learning models such as Xception and MobileNetV2 is explored to improve classification accuracy. By leveraging these advanced techniques, the aim is to enhance the accuracy and efficiency of fire detection systems across various environments, including forests, commercial kitchens, and indoor spaces.</a:t>
            </a:r>
            <a:endParaRPr lang="en-IN" sz="2000" dirty="0"/>
          </a:p>
        </p:txBody>
      </p:sp>
    </p:spTree>
    <p:extLst>
      <p:ext uri="{BB962C8B-B14F-4D97-AF65-F5344CB8AC3E}">
        <p14:creationId xmlns:p14="http://schemas.microsoft.com/office/powerpoint/2010/main" val="35125941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Trapezium 1">
            <a:extLst>
              <a:ext uri="{FF2B5EF4-FFF2-40B4-BE49-F238E27FC236}">
                <a16:creationId xmlns:a16="http://schemas.microsoft.com/office/drawing/2014/main" id="{B6697138-B1EB-F246-6B2A-DD6A7A36BFBC}"/>
              </a:ext>
            </a:extLst>
          </p:cNvPr>
          <p:cNvSpPr/>
          <p:nvPr/>
        </p:nvSpPr>
        <p:spPr>
          <a:xfrm>
            <a:off x="-41208" y="1"/>
            <a:ext cx="3054112" cy="809626"/>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422" h="1283125">
                <a:moveTo>
                  <a:pt x="6800" y="1283125"/>
                </a:moveTo>
                <a:cubicBezTo>
                  <a:pt x="4533" y="855417"/>
                  <a:pt x="2267" y="427708"/>
                  <a:pt x="0" y="0"/>
                </a:cubicBezTo>
                <a:lnTo>
                  <a:pt x="3262105" y="4761"/>
                </a:lnTo>
                <a:lnTo>
                  <a:pt x="3907422" y="1259606"/>
                </a:lnTo>
                <a:lnTo>
                  <a:pt x="6800" y="1283125"/>
                </a:ln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Parallelogram 3">
            <a:extLst>
              <a:ext uri="{FF2B5EF4-FFF2-40B4-BE49-F238E27FC236}">
                <a16:creationId xmlns:a16="http://schemas.microsoft.com/office/drawing/2014/main" id="{E23F5182-EACD-E9BA-495E-E32B68FAA04F}"/>
              </a:ext>
            </a:extLst>
          </p:cNvPr>
          <p:cNvSpPr/>
          <p:nvPr/>
        </p:nvSpPr>
        <p:spPr>
          <a:xfrm flipV="1">
            <a:off x="-22729" y="0"/>
            <a:ext cx="554342" cy="1952427"/>
          </a:xfrm>
          <a:prstGeom prst="parallelogram">
            <a:avLst>
              <a:gd name="adj" fmla="val 56737"/>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5" name="Picture 14" descr="A blue and black logo&#10;&#10;Description automatically generated">
            <a:extLst>
              <a:ext uri="{FF2B5EF4-FFF2-40B4-BE49-F238E27FC236}">
                <a16:creationId xmlns:a16="http://schemas.microsoft.com/office/drawing/2014/main" id="{66BC0203-6FBA-EE8B-8905-4C69D3FFD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265" y="115829"/>
            <a:ext cx="1765765" cy="577970"/>
          </a:xfrm>
          <a:prstGeom prst="rect">
            <a:avLst/>
          </a:prstGeom>
        </p:spPr>
      </p:pic>
      <p:sp>
        <p:nvSpPr>
          <p:cNvPr id="3" name="Parallelogram 2">
            <a:extLst>
              <a:ext uri="{FF2B5EF4-FFF2-40B4-BE49-F238E27FC236}">
                <a16:creationId xmlns:a16="http://schemas.microsoft.com/office/drawing/2014/main" id="{0BB93D68-9CE6-B472-A788-461B3CDD5B9E}"/>
              </a:ext>
            </a:extLst>
          </p:cNvPr>
          <p:cNvSpPr/>
          <p:nvPr/>
        </p:nvSpPr>
        <p:spPr>
          <a:xfrm flipV="1">
            <a:off x="407183" y="800199"/>
            <a:ext cx="554342" cy="1952427"/>
          </a:xfrm>
          <a:prstGeom prst="parallelogram">
            <a:avLst>
              <a:gd name="adj" fmla="val 56737"/>
            </a:avLst>
          </a:prstGeom>
          <a:solidFill>
            <a:schemeClr val="bg1">
              <a:lumMod val="8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cxnSp>
        <p:nvCxnSpPr>
          <p:cNvPr id="10" name="Straight Connector 9">
            <a:extLst>
              <a:ext uri="{FF2B5EF4-FFF2-40B4-BE49-F238E27FC236}">
                <a16:creationId xmlns:a16="http://schemas.microsoft.com/office/drawing/2014/main" id="{10CE8990-29C3-B483-E1C3-7A766988DA46}"/>
              </a:ext>
            </a:extLst>
          </p:cNvPr>
          <p:cNvCxnSpPr>
            <a:cxnSpLocks/>
          </p:cNvCxnSpPr>
          <p:nvPr/>
        </p:nvCxnSpPr>
        <p:spPr>
          <a:xfrm>
            <a:off x="3003477" y="1131217"/>
            <a:ext cx="833696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C03F4C2-F324-F1F0-44E4-F5094BD8CE12}"/>
              </a:ext>
            </a:extLst>
          </p:cNvPr>
          <p:cNvCxnSpPr/>
          <p:nvPr/>
        </p:nvCxnSpPr>
        <p:spPr>
          <a:xfrm>
            <a:off x="11359296" y="1112363"/>
            <a:ext cx="0" cy="49207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68E064A-A0C9-F074-38CD-1A4B176B7AFA}"/>
              </a:ext>
            </a:extLst>
          </p:cNvPr>
          <p:cNvSpPr txBox="1"/>
          <p:nvPr/>
        </p:nvSpPr>
        <p:spPr>
          <a:xfrm>
            <a:off x="875116" y="1242005"/>
            <a:ext cx="5595407" cy="1323439"/>
          </a:xfrm>
          <a:prstGeom prst="rect">
            <a:avLst/>
          </a:prstGeom>
          <a:noFill/>
        </p:spPr>
        <p:txBody>
          <a:bodyPr wrap="square" rtlCol="0">
            <a:spAutoFit/>
          </a:bodyPr>
          <a:lstStyle/>
          <a:p>
            <a:r>
              <a:rPr lang="en-US" sz="4000" dirty="0">
                <a:solidFill>
                  <a:srgbClr val="2E3192"/>
                </a:solidFill>
                <a:latin typeface="Arial Black" panose="020B0A04020102020204" pitchFamily="34" charset="0"/>
              </a:rPr>
              <a:t>Methodology &amp; Implementation</a:t>
            </a:r>
            <a:endParaRPr lang="en-IN" sz="4000" dirty="0">
              <a:solidFill>
                <a:srgbClr val="2E3192"/>
              </a:solidFill>
              <a:latin typeface="Arial Black" panose="020B0A04020102020204" pitchFamily="34" charset="0"/>
            </a:endParaRPr>
          </a:p>
        </p:txBody>
      </p:sp>
      <p:pic>
        <p:nvPicPr>
          <p:cNvPr id="6" name="Picture 5" descr="A blue text on a black background&#10;&#10;Description automatically generated">
            <a:extLst>
              <a:ext uri="{FF2B5EF4-FFF2-40B4-BE49-F238E27FC236}">
                <a16:creationId xmlns:a16="http://schemas.microsoft.com/office/drawing/2014/main" id="{BC7EDE0F-E565-0A27-DF7B-192ECA477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5649" y="205724"/>
            <a:ext cx="1801108" cy="925493"/>
          </a:xfrm>
          <a:prstGeom prst="rect">
            <a:avLst/>
          </a:prstGeom>
        </p:spPr>
      </p:pic>
      <p:cxnSp>
        <p:nvCxnSpPr>
          <p:cNvPr id="8" name="Straight Connector 7">
            <a:extLst>
              <a:ext uri="{FF2B5EF4-FFF2-40B4-BE49-F238E27FC236}">
                <a16:creationId xmlns:a16="http://schemas.microsoft.com/office/drawing/2014/main" id="{97CA5233-9934-B344-DE07-CD6EC676F958}"/>
              </a:ext>
            </a:extLst>
          </p:cNvPr>
          <p:cNvCxnSpPr>
            <a:cxnSpLocks/>
          </p:cNvCxnSpPr>
          <p:nvPr/>
        </p:nvCxnSpPr>
        <p:spPr>
          <a:xfrm>
            <a:off x="952194" y="2533399"/>
            <a:ext cx="438491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CF104F57-3D9A-0D3C-9C19-2C8005BDB1BD}"/>
              </a:ext>
            </a:extLst>
          </p:cNvPr>
          <p:cNvSpPr txBox="1"/>
          <p:nvPr/>
        </p:nvSpPr>
        <p:spPr>
          <a:xfrm>
            <a:off x="875115" y="2501355"/>
            <a:ext cx="7056097" cy="4093428"/>
          </a:xfrm>
          <a:prstGeom prst="rect">
            <a:avLst/>
          </a:prstGeom>
          <a:noFill/>
        </p:spPr>
        <p:txBody>
          <a:bodyPr wrap="square">
            <a:spAutoFit/>
          </a:bodyPr>
          <a:lstStyle/>
          <a:p>
            <a:pPr marL="285750" indent="-285750">
              <a:buFont typeface="Arial" panose="020B0604020202020204" pitchFamily="34" charset="0"/>
              <a:buChar char="•"/>
            </a:pPr>
            <a:r>
              <a:rPr lang="en-US" sz="2000" dirty="0"/>
              <a:t>The CNN-LSTM hybrid model combines CNNs and LSTMs, leveraging CNNs' spatial understanding and LSTMs' temporal context to enhance fire detection accuracy by reducing false alarms.</a:t>
            </a:r>
          </a:p>
          <a:p>
            <a:pPr marL="285750" indent="-285750">
              <a:buFont typeface="Arial" panose="020B0604020202020204" pitchFamily="34" charset="0"/>
              <a:buChar char="•"/>
            </a:pPr>
            <a:r>
              <a:rPr lang="en-US" sz="2000" dirty="0"/>
              <a:t>Combining Xception and MobileNetV2 models into an ensemble improves classification accuracy by addressing individual model weaknesses, demonstrating the value of ensemble techniques in enhancing overall system performance.</a:t>
            </a:r>
          </a:p>
          <a:p>
            <a:pPr marL="285750" indent="-285750">
              <a:buFont typeface="Arial" panose="020B0604020202020204" pitchFamily="34" charset="0"/>
              <a:buChar char="•"/>
            </a:pPr>
            <a:r>
              <a:rPr lang="en-US" sz="2000" dirty="0"/>
              <a:t>While the ensemble model shows promise, understanding the limitations of individual models and the need for post-processing techniques is crucial for real-world applications. Continued research into stronger models and hybrid strategies is recommended for advancing fire detection technology.</a:t>
            </a:r>
            <a:endParaRPr lang="en-IN" sz="2000" dirty="0"/>
          </a:p>
        </p:txBody>
      </p:sp>
      <p:pic>
        <p:nvPicPr>
          <p:cNvPr id="9" name="Picture 8">
            <a:extLst>
              <a:ext uri="{FF2B5EF4-FFF2-40B4-BE49-F238E27FC236}">
                <a16:creationId xmlns:a16="http://schemas.microsoft.com/office/drawing/2014/main" id="{3C08F5F2-0748-0BA0-4158-DCF12AE8A852}"/>
              </a:ext>
            </a:extLst>
          </p:cNvPr>
          <p:cNvPicPr>
            <a:picLocks noChangeAspect="1"/>
          </p:cNvPicPr>
          <p:nvPr/>
        </p:nvPicPr>
        <p:blipFill>
          <a:blip r:embed="rId4" cstate="print">
            <a:extLst>
              <a:ext uri="{28A0092B-C50C-407E-A947-70E740481C1C}">
                <a14:useLocalDpi xmlns:a14="http://schemas.microsoft.com/office/drawing/2010/main" val="0"/>
              </a:ext>
            </a:extLst>
          </a:blip>
          <a:srcRect l="-2" t="5792" r="-2" b="13933"/>
          <a:stretch>
            <a:fillRect/>
          </a:stretch>
        </p:blipFill>
        <p:spPr bwMode="auto">
          <a:xfrm>
            <a:off x="7854216" y="1452806"/>
            <a:ext cx="3301464" cy="4920783"/>
          </a:xfrm>
          <a:prstGeom prst="rect">
            <a:avLst/>
          </a:prstGeom>
          <a:solidFill>
            <a:srgbClr val="FFFFFF"/>
          </a:solidFill>
          <a:ln>
            <a:noFill/>
          </a:ln>
        </p:spPr>
      </p:pic>
    </p:spTree>
    <p:extLst>
      <p:ext uri="{BB962C8B-B14F-4D97-AF65-F5344CB8AC3E}">
        <p14:creationId xmlns:p14="http://schemas.microsoft.com/office/powerpoint/2010/main" val="13055481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2" name="Trapezium 1">
            <a:extLst>
              <a:ext uri="{FF2B5EF4-FFF2-40B4-BE49-F238E27FC236}">
                <a16:creationId xmlns:a16="http://schemas.microsoft.com/office/drawing/2014/main" id="{B6697138-B1EB-F246-6B2A-DD6A7A36BFBC}"/>
              </a:ext>
            </a:extLst>
          </p:cNvPr>
          <p:cNvSpPr/>
          <p:nvPr/>
        </p:nvSpPr>
        <p:spPr>
          <a:xfrm>
            <a:off x="-41208" y="1"/>
            <a:ext cx="3054112" cy="809626"/>
          </a:xfrm>
          <a:custGeom>
            <a:avLst/>
            <a:gdLst>
              <a:gd name="connsiteX0" fmla="*/ 0 w 3695307"/>
              <a:gd name="connsiteY0" fmla="*/ 1330259 h 1330259"/>
              <a:gd name="connsiteX1" fmla="*/ 332565 w 3695307"/>
              <a:gd name="connsiteY1" fmla="*/ 0 h 1330259"/>
              <a:gd name="connsiteX2" fmla="*/ 3362742 w 3695307"/>
              <a:gd name="connsiteY2" fmla="*/ 0 h 1330259"/>
              <a:gd name="connsiteX3" fmla="*/ 3695307 w 3695307"/>
              <a:gd name="connsiteY3" fmla="*/ 1330259 h 1330259"/>
              <a:gd name="connsiteX4" fmla="*/ 0 w 3695307"/>
              <a:gd name="connsiteY4" fmla="*/ 1330259 h 1330259"/>
              <a:gd name="connsiteX0" fmla="*/ 6800 w 3702107"/>
              <a:gd name="connsiteY0" fmla="*/ 1330259 h 1330259"/>
              <a:gd name="connsiteX1" fmla="*/ 0 w 3702107"/>
              <a:gd name="connsiteY1" fmla="*/ 47134 h 1330259"/>
              <a:gd name="connsiteX2" fmla="*/ 3369542 w 3702107"/>
              <a:gd name="connsiteY2" fmla="*/ 0 h 1330259"/>
              <a:gd name="connsiteX3" fmla="*/ 3702107 w 3702107"/>
              <a:gd name="connsiteY3" fmla="*/ 1330259 h 1330259"/>
              <a:gd name="connsiteX4" fmla="*/ 6800 w 3702107"/>
              <a:gd name="connsiteY4" fmla="*/ 1330259 h 1330259"/>
              <a:gd name="connsiteX0" fmla="*/ 6800 w 3702107"/>
              <a:gd name="connsiteY0" fmla="*/ 1283125 h 1283125"/>
              <a:gd name="connsiteX1" fmla="*/ 0 w 3702107"/>
              <a:gd name="connsiteY1" fmla="*/ 0 h 1283125"/>
              <a:gd name="connsiteX2" fmla="*/ 3322408 w 3702107"/>
              <a:gd name="connsiteY2" fmla="*/ 28280 h 1283125"/>
              <a:gd name="connsiteX3" fmla="*/ 3702107 w 3702107"/>
              <a:gd name="connsiteY3" fmla="*/ 1283125 h 1283125"/>
              <a:gd name="connsiteX4" fmla="*/ 6800 w 3702107"/>
              <a:gd name="connsiteY4" fmla="*/ 1283125 h 1283125"/>
              <a:gd name="connsiteX0" fmla="*/ 6800 w 4305423"/>
              <a:gd name="connsiteY0" fmla="*/ 1283125 h 1283125"/>
              <a:gd name="connsiteX1" fmla="*/ 0 w 4305423"/>
              <a:gd name="connsiteY1" fmla="*/ 0 h 1283125"/>
              <a:gd name="connsiteX2" fmla="*/ 3322408 w 4305423"/>
              <a:gd name="connsiteY2" fmla="*/ 28280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59607 h 1283125"/>
              <a:gd name="connsiteX4" fmla="*/ 6800 w 4305423"/>
              <a:gd name="connsiteY4" fmla="*/ 1283125 h 1283125"/>
              <a:gd name="connsiteX0" fmla="*/ 6800 w 4305423"/>
              <a:gd name="connsiteY0" fmla="*/ 1283125 h 1283125"/>
              <a:gd name="connsiteX1" fmla="*/ 0 w 4305423"/>
              <a:gd name="connsiteY1" fmla="*/ 0 h 1283125"/>
              <a:gd name="connsiteX2" fmla="*/ 3262105 w 4305423"/>
              <a:gd name="connsiteY2" fmla="*/ 4761 h 1283125"/>
              <a:gd name="connsiteX3" fmla="*/ 4305423 w 4305423"/>
              <a:gd name="connsiteY3" fmla="*/ 1224329 h 1283125"/>
              <a:gd name="connsiteX4" fmla="*/ 6800 w 4305423"/>
              <a:gd name="connsiteY4" fmla="*/ 1283125 h 1283125"/>
              <a:gd name="connsiteX0" fmla="*/ 6800 w 4341604"/>
              <a:gd name="connsiteY0" fmla="*/ 1283125 h 1283125"/>
              <a:gd name="connsiteX1" fmla="*/ 0 w 4341604"/>
              <a:gd name="connsiteY1" fmla="*/ 0 h 1283125"/>
              <a:gd name="connsiteX2" fmla="*/ 3262105 w 4341604"/>
              <a:gd name="connsiteY2" fmla="*/ 4761 h 1283125"/>
              <a:gd name="connsiteX3" fmla="*/ 4341604 w 4341604"/>
              <a:gd name="connsiteY3" fmla="*/ 1259606 h 1283125"/>
              <a:gd name="connsiteX4" fmla="*/ 6800 w 4341604"/>
              <a:gd name="connsiteY4" fmla="*/ 1283125 h 1283125"/>
              <a:gd name="connsiteX0" fmla="*/ 6800 w 3895361"/>
              <a:gd name="connsiteY0" fmla="*/ 1283125 h 1283125"/>
              <a:gd name="connsiteX1" fmla="*/ 0 w 3895361"/>
              <a:gd name="connsiteY1" fmla="*/ 0 h 1283125"/>
              <a:gd name="connsiteX2" fmla="*/ 3262105 w 3895361"/>
              <a:gd name="connsiteY2" fmla="*/ 4761 h 1283125"/>
              <a:gd name="connsiteX3" fmla="*/ 3895361 w 3895361"/>
              <a:gd name="connsiteY3" fmla="*/ 1229726 h 1283125"/>
              <a:gd name="connsiteX4" fmla="*/ 6800 w 3895361"/>
              <a:gd name="connsiteY4" fmla="*/ 1283125 h 1283125"/>
              <a:gd name="connsiteX0" fmla="*/ 6800 w 3907422"/>
              <a:gd name="connsiteY0" fmla="*/ 1283125 h 1283125"/>
              <a:gd name="connsiteX1" fmla="*/ 0 w 3907422"/>
              <a:gd name="connsiteY1" fmla="*/ 0 h 1283125"/>
              <a:gd name="connsiteX2" fmla="*/ 3262105 w 3907422"/>
              <a:gd name="connsiteY2" fmla="*/ 4761 h 1283125"/>
              <a:gd name="connsiteX3" fmla="*/ 3907422 w 3907422"/>
              <a:gd name="connsiteY3" fmla="*/ 1259606 h 1283125"/>
              <a:gd name="connsiteX4" fmla="*/ 6800 w 3907422"/>
              <a:gd name="connsiteY4" fmla="*/ 1283125 h 1283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7422" h="1283125">
                <a:moveTo>
                  <a:pt x="6800" y="1283125"/>
                </a:moveTo>
                <a:cubicBezTo>
                  <a:pt x="4533" y="855417"/>
                  <a:pt x="2267" y="427708"/>
                  <a:pt x="0" y="0"/>
                </a:cubicBezTo>
                <a:lnTo>
                  <a:pt x="3262105" y="4761"/>
                </a:lnTo>
                <a:lnTo>
                  <a:pt x="3907422" y="1259606"/>
                </a:lnTo>
                <a:lnTo>
                  <a:pt x="6800" y="1283125"/>
                </a:lnTo>
                <a:close/>
              </a:path>
            </a:pathLst>
          </a:cu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Parallelogram 3">
            <a:extLst>
              <a:ext uri="{FF2B5EF4-FFF2-40B4-BE49-F238E27FC236}">
                <a16:creationId xmlns:a16="http://schemas.microsoft.com/office/drawing/2014/main" id="{E23F5182-EACD-E9BA-495E-E32B68FAA04F}"/>
              </a:ext>
            </a:extLst>
          </p:cNvPr>
          <p:cNvSpPr/>
          <p:nvPr/>
        </p:nvSpPr>
        <p:spPr>
          <a:xfrm flipV="1">
            <a:off x="-22729" y="0"/>
            <a:ext cx="554342" cy="1952427"/>
          </a:xfrm>
          <a:prstGeom prst="parallelogram">
            <a:avLst>
              <a:gd name="adj" fmla="val 56737"/>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5" name="Picture 14" descr="A blue and black logo&#10;&#10;Description automatically generated">
            <a:extLst>
              <a:ext uri="{FF2B5EF4-FFF2-40B4-BE49-F238E27FC236}">
                <a16:creationId xmlns:a16="http://schemas.microsoft.com/office/drawing/2014/main" id="{66BC0203-6FBA-EE8B-8905-4C69D3FFD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265" y="115829"/>
            <a:ext cx="1765765" cy="577970"/>
          </a:xfrm>
          <a:prstGeom prst="rect">
            <a:avLst/>
          </a:prstGeom>
        </p:spPr>
      </p:pic>
      <p:sp>
        <p:nvSpPr>
          <p:cNvPr id="3" name="Parallelogram 2">
            <a:extLst>
              <a:ext uri="{FF2B5EF4-FFF2-40B4-BE49-F238E27FC236}">
                <a16:creationId xmlns:a16="http://schemas.microsoft.com/office/drawing/2014/main" id="{0BB93D68-9CE6-B472-A788-461B3CDD5B9E}"/>
              </a:ext>
            </a:extLst>
          </p:cNvPr>
          <p:cNvSpPr/>
          <p:nvPr/>
        </p:nvSpPr>
        <p:spPr>
          <a:xfrm flipV="1">
            <a:off x="407183" y="800199"/>
            <a:ext cx="554342" cy="1952427"/>
          </a:xfrm>
          <a:prstGeom prst="parallelogram">
            <a:avLst>
              <a:gd name="adj" fmla="val 56737"/>
            </a:avLst>
          </a:prstGeom>
          <a:solidFill>
            <a:schemeClr val="bg1">
              <a:lumMod val="8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cxnSp>
        <p:nvCxnSpPr>
          <p:cNvPr id="10" name="Straight Connector 9">
            <a:extLst>
              <a:ext uri="{FF2B5EF4-FFF2-40B4-BE49-F238E27FC236}">
                <a16:creationId xmlns:a16="http://schemas.microsoft.com/office/drawing/2014/main" id="{10CE8990-29C3-B483-E1C3-7A766988DA46}"/>
              </a:ext>
            </a:extLst>
          </p:cNvPr>
          <p:cNvCxnSpPr>
            <a:cxnSpLocks/>
          </p:cNvCxnSpPr>
          <p:nvPr/>
        </p:nvCxnSpPr>
        <p:spPr>
          <a:xfrm>
            <a:off x="3003477" y="1131217"/>
            <a:ext cx="8336966"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C03F4C2-F324-F1F0-44E4-F5094BD8CE12}"/>
              </a:ext>
            </a:extLst>
          </p:cNvPr>
          <p:cNvCxnSpPr/>
          <p:nvPr/>
        </p:nvCxnSpPr>
        <p:spPr>
          <a:xfrm>
            <a:off x="11359296" y="1112363"/>
            <a:ext cx="0" cy="4920792"/>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68E064A-A0C9-F074-38CD-1A4B176B7AFA}"/>
              </a:ext>
            </a:extLst>
          </p:cNvPr>
          <p:cNvSpPr txBox="1"/>
          <p:nvPr/>
        </p:nvSpPr>
        <p:spPr>
          <a:xfrm>
            <a:off x="875117" y="1242005"/>
            <a:ext cx="3575586" cy="1323439"/>
          </a:xfrm>
          <a:prstGeom prst="rect">
            <a:avLst/>
          </a:prstGeom>
          <a:noFill/>
        </p:spPr>
        <p:txBody>
          <a:bodyPr wrap="square" rtlCol="0">
            <a:spAutoFit/>
          </a:bodyPr>
          <a:lstStyle/>
          <a:p>
            <a:r>
              <a:rPr lang="en-US" sz="4000" dirty="0">
                <a:solidFill>
                  <a:srgbClr val="2E3192"/>
                </a:solidFill>
                <a:latin typeface="Arial Black" panose="020B0A04020102020204" pitchFamily="34" charset="0"/>
              </a:rPr>
              <a:t>Results &amp; Discussions</a:t>
            </a:r>
            <a:endParaRPr lang="en-IN" sz="4000" dirty="0">
              <a:solidFill>
                <a:srgbClr val="2E3192"/>
              </a:solidFill>
              <a:latin typeface="Arial Black" panose="020B0A04020102020204" pitchFamily="34" charset="0"/>
            </a:endParaRPr>
          </a:p>
        </p:txBody>
      </p:sp>
      <p:pic>
        <p:nvPicPr>
          <p:cNvPr id="6" name="Picture 5" descr="A blue text on a black background&#10;&#10;Description automatically generated">
            <a:extLst>
              <a:ext uri="{FF2B5EF4-FFF2-40B4-BE49-F238E27FC236}">
                <a16:creationId xmlns:a16="http://schemas.microsoft.com/office/drawing/2014/main" id="{BC7EDE0F-E565-0A27-DF7B-192ECA477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5649" y="205724"/>
            <a:ext cx="1801108" cy="925493"/>
          </a:xfrm>
          <a:prstGeom prst="rect">
            <a:avLst/>
          </a:prstGeom>
        </p:spPr>
      </p:pic>
      <p:cxnSp>
        <p:nvCxnSpPr>
          <p:cNvPr id="8" name="Straight Connector 7">
            <a:extLst>
              <a:ext uri="{FF2B5EF4-FFF2-40B4-BE49-F238E27FC236}">
                <a16:creationId xmlns:a16="http://schemas.microsoft.com/office/drawing/2014/main" id="{97CA5233-9934-B344-DE07-CD6EC676F958}"/>
              </a:ext>
            </a:extLst>
          </p:cNvPr>
          <p:cNvCxnSpPr>
            <a:cxnSpLocks/>
          </p:cNvCxnSpPr>
          <p:nvPr/>
        </p:nvCxnSpPr>
        <p:spPr>
          <a:xfrm>
            <a:off x="952194" y="2477422"/>
            <a:ext cx="3367879" cy="0"/>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4756BBD-9BFC-7EFA-88FB-CD51A347BDF1}"/>
              </a:ext>
            </a:extLst>
          </p:cNvPr>
          <p:cNvSpPr txBox="1"/>
          <p:nvPr/>
        </p:nvSpPr>
        <p:spPr>
          <a:xfrm>
            <a:off x="952194" y="2997822"/>
            <a:ext cx="5843240" cy="3170099"/>
          </a:xfrm>
          <a:prstGeom prst="rect">
            <a:avLst/>
          </a:prstGeom>
          <a:noFill/>
        </p:spPr>
        <p:txBody>
          <a:bodyPr wrap="square">
            <a:spAutoFit/>
          </a:bodyPr>
          <a:lstStyle/>
          <a:p>
            <a:pPr marL="285750" indent="-285750">
              <a:buFont typeface="Arial" panose="020B0604020202020204" pitchFamily="34" charset="0"/>
              <a:buChar char="•"/>
            </a:pPr>
            <a:r>
              <a:rPr lang="en-US" sz="2000" dirty="0"/>
              <a:t>The CNN-LSTM hybrid model achieved an accuracy of 87%, with a precision, recall, and F1-score of 0.87, 0.88, and 0.88 respectively. It exhibited a slightly higher Type II error (missing fire detection), indicating potential improvement opportunities.</a:t>
            </a:r>
          </a:p>
          <a:p>
            <a:pPr marL="285750" indent="-285750">
              <a:buFont typeface="Arial" panose="020B0604020202020204" pitchFamily="34" charset="0"/>
              <a:buChar char="•"/>
            </a:pPr>
            <a:r>
              <a:rPr lang="en-US" sz="2000" dirty="0"/>
              <a:t>The ensemble model of Xception and MobileNetV2 achieved a superior accuracy of 92%, with higher precision, recall, and F1-score of 0.93, 0.91, and 0.92 respectively. It showed fewer Type II errors, making it more reliable for fire detection tasks.</a:t>
            </a:r>
            <a:endParaRPr lang="en-IN" sz="2000" dirty="0"/>
          </a:p>
        </p:txBody>
      </p:sp>
      <p:pic>
        <p:nvPicPr>
          <p:cNvPr id="9" name="Picture 8">
            <a:extLst>
              <a:ext uri="{FF2B5EF4-FFF2-40B4-BE49-F238E27FC236}">
                <a16:creationId xmlns:a16="http://schemas.microsoft.com/office/drawing/2014/main" id="{C70427C2-3F89-5319-B960-16A4C355E976}"/>
              </a:ext>
            </a:extLst>
          </p:cNvPr>
          <p:cNvPicPr>
            <a:picLocks noChangeAspect="1"/>
          </p:cNvPicPr>
          <p:nvPr/>
        </p:nvPicPr>
        <p:blipFill>
          <a:blip r:embed="rId4" cstate="print">
            <a:extLst>
              <a:ext uri="{28A0092B-C50C-407E-A947-70E740481C1C}">
                <a14:useLocalDpi xmlns:a14="http://schemas.microsoft.com/office/drawing/2010/main" val="0"/>
              </a:ext>
            </a:extLst>
          </a:blip>
          <a:srcRect l="-11" t="-9" r="-11" b="-9"/>
          <a:stretch>
            <a:fillRect/>
          </a:stretch>
        </p:blipFill>
        <p:spPr bwMode="auto">
          <a:xfrm>
            <a:off x="7039033" y="2477422"/>
            <a:ext cx="3951064" cy="3601345"/>
          </a:xfrm>
          <a:prstGeom prst="rect">
            <a:avLst/>
          </a:prstGeom>
          <a:solidFill>
            <a:srgbClr val="FFFFFF"/>
          </a:solidFill>
          <a:ln>
            <a:noFill/>
          </a:ln>
        </p:spPr>
      </p:pic>
    </p:spTree>
    <p:extLst>
      <p:ext uri="{BB962C8B-B14F-4D97-AF65-F5344CB8AC3E}">
        <p14:creationId xmlns:p14="http://schemas.microsoft.com/office/powerpoint/2010/main" val="26676822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611</TotalTime>
  <Words>952</Words>
  <Application>Microsoft Office PowerPoint</Application>
  <PresentationFormat>Widescreen</PresentationFormat>
  <Paragraphs>59</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Arial Black</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Nsftid nsftid</dc:creator>
  <cp:lastModifiedBy>Karanam Sreenidhi</cp:lastModifiedBy>
  <cp:revision>64</cp:revision>
  <dcterms:created xsi:type="dcterms:W3CDTF">2024-01-31T07:08:49Z</dcterms:created>
  <dcterms:modified xsi:type="dcterms:W3CDTF">2024-02-21T17:24:20Z</dcterms:modified>
</cp:coreProperties>
</file>

<file path=docProps/thumbnail.jpeg>
</file>